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notesMasterIdLst>
    <p:notesMasterId r:id="rId22"/>
  </p:notesMasterIdLst>
  <p:sldIdLst>
    <p:sldId id="293" r:id="rId4"/>
    <p:sldId id="296"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C0504D"/>
    <a:srgbClr val="8E74A0"/>
    <a:srgbClr val="ECE5EF"/>
    <a:srgbClr val="DFD3E5"/>
    <a:srgbClr val="D1C3D9"/>
    <a:srgbClr val="7EC246"/>
    <a:srgbClr val="5C9330"/>
    <a:srgbClr val="3CB668"/>
    <a:srgbClr val="2A7F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150"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9F127A-31B8-431D-AED2-2CBB11218BE1}" type="datetimeFigureOut">
              <a:rPr lang="en-GB" smtClean="0"/>
              <a:t>08/04/2016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B160B6-E8DF-4D87-A962-FC6A510CFF86}" type="slidenum">
              <a:rPr lang="en-GB" smtClean="0"/>
              <a:t>‹#›</a:t>
            </a:fld>
            <a:endParaRPr lang="en-GB"/>
          </a:p>
        </p:txBody>
      </p:sp>
    </p:spTree>
    <p:extLst>
      <p:ext uri="{BB962C8B-B14F-4D97-AF65-F5344CB8AC3E}">
        <p14:creationId xmlns:p14="http://schemas.microsoft.com/office/powerpoint/2010/main" val="2656690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BB160B6-E8DF-4D87-A962-FC6A510CFF86}" type="slidenum">
              <a:rPr lang="en-GB" smtClean="0"/>
              <a:t>1</a:t>
            </a:fld>
            <a:endParaRPr lang="en-GB"/>
          </a:p>
        </p:txBody>
      </p:sp>
    </p:spTree>
    <p:extLst>
      <p:ext uri="{BB962C8B-B14F-4D97-AF65-F5344CB8AC3E}">
        <p14:creationId xmlns:p14="http://schemas.microsoft.com/office/powerpoint/2010/main" val="3496457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BB160B6-E8DF-4D87-A962-FC6A510CFF86}" type="slidenum">
              <a:rPr lang="en-GB" smtClean="0"/>
              <a:t>15</a:t>
            </a:fld>
            <a:endParaRPr lang="en-GB"/>
          </a:p>
        </p:txBody>
      </p:sp>
    </p:spTree>
    <p:extLst>
      <p:ext uri="{BB962C8B-B14F-4D97-AF65-F5344CB8AC3E}">
        <p14:creationId xmlns:p14="http://schemas.microsoft.com/office/powerpoint/2010/main" val="7342258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8280400"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5867067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x2 content">
    <p:spTree>
      <p:nvGrpSpPr>
        <p:cNvPr id="1" name=""/>
        <p:cNvGrpSpPr/>
        <p:nvPr/>
      </p:nvGrpSpPr>
      <p:grpSpPr>
        <a:xfrm>
          <a:off x="0" y="0"/>
          <a:ext cx="0" cy="0"/>
          <a:chOff x="0" y="0"/>
          <a:chExt cx="0" cy="0"/>
        </a:xfrm>
      </p:grpSpPr>
      <p:pic>
        <p:nvPicPr>
          <p:cNvPr id="7"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Text Placeholder 3"/>
          <p:cNvSpPr>
            <a:spLocks noGrp="1"/>
          </p:cNvSpPr>
          <p:nvPr>
            <p:ph type="body" sz="quarter" idx="11"/>
          </p:nvPr>
        </p:nvSpPr>
        <p:spPr>
          <a:xfrm>
            <a:off x="4716016" y="1772816"/>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93265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08/04/2016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08/04/2016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08/04/2016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08/04/2016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08/04/2016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08/04/2016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extBox 5"/>
          <p:cNvSpPr txBox="1"/>
          <p:nvPr userDrawn="1"/>
        </p:nvSpPr>
        <p:spPr>
          <a:xfrm>
            <a:off x="802838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98" r:id="rId12"/>
    <p:sldLayoutId id="214748369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08/04/2016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08/04/2016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resources.feedback@ocr.org.uk?subject=I%20liked%20the%20GCSE%20(9-1)%20Computer%20Science%20Five%20Minute%20Lesson%20Plan%20" TargetMode="External"/><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 Id="rId5" Type="http://schemas.openxmlformats.org/officeDocument/2006/relationships/hyperlink" Target="http://www.ocr.org.uk/expression-of-interest" TargetMode="External"/><Relationship Id="rId4" Type="http://schemas.openxmlformats.org/officeDocument/2006/relationships/hyperlink" Target="mailto:resources.feedback@ocr.org.uk?subject=I%20disliked%20the%20GCSE%20(9-1)%20Computer%20Science%20Five%20Minute%20Lesson%20Pla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Unit 2.1 </a:t>
            </a:r>
            <a:r>
              <a:rPr lang="en-GB" dirty="0"/>
              <a:t>– </a:t>
            </a:r>
            <a:r>
              <a:rPr lang="en-GB" dirty="0" smtClean="0"/>
              <a:t>Algorithms </a:t>
            </a:r>
            <a:r>
              <a:rPr lang="en-GB" dirty="0"/>
              <a:t/>
            </a:r>
            <a:br>
              <a:rPr lang="en-GB" dirty="0"/>
            </a:br>
            <a:r>
              <a:rPr lang="en-GB" dirty="0" smtClean="0"/>
              <a:t>Lesson 4 </a:t>
            </a:r>
            <a:r>
              <a:rPr lang="en-GB" dirty="0"/>
              <a:t>– </a:t>
            </a:r>
            <a:r>
              <a:rPr lang="en-GB" dirty="0" smtClean="0"/>
              <a:t>Merge </a:t>
            </a:r>
            <a:r>
              <a:rPr lang="en-GB" dirty="0"/>
              <a:t>Sort</a:t>
            </a:r>
          </a:p>
        </p:txBody>
      </p:sp>
    </p:spTree>
    <p:extLst>
      <p:ext uri="{BB962C8B-B14F-4D97-AF65-F5344CB8AC3E}">
        <p14:creationId xmlns:p14="http://schemas.microsoft.com/office/powerpoint/2010/main" val="389146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50631581"/>
              </p:ext>
            </p:extLst>
          </p:nvPr>
        </p:nvGraphicFramePr>
        <p:xfrm>
          <a:off x="179512" y="1268179"/>
          <a:ext cx="2356070" cy="375816"/>
        </p:xfrm>
        <a:graphic>
          <a:graphicData uri="http://schemas.openxmlformats.org/drawingml/2006/table">
            <a:tbl>
              <a:tblPr firstRow="1" bandRow="1">
                <a:tableStyleId>{5C22544A-7EE6-4342-B048-85BDC9FD1C3A}</a:tableStyleId>
              </a:tblPr>
              <a:tblGrid>
                <a:gridCol w="471214"/>
                <a:gridCol w="471214"/>
                <a:gridCol w="471214"/>
                <a:gridCol w="471214"/>
                <a:gridCol w="471214"/>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C0504D"/>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117291115"/>
              </p:ext>
            </p:extLst>
          </p:nvPr>
        </p:nvGraphicFramePr>
        <p:xfrm>
          <a:off x="2699792" y="1268179"/>
          <a:ext cx="2112040" cy="375816"/>
        </p:xfrm>
        <a:graphic>
          <a:graphicData uri="http://schemas.openxmlformats.org/drawingml/2006/table">
            <a:tbl>
              <a:tblPr firstRow="1" bandRow="1">
                <a:tableStyleId>{5C22544A-7EE6-4342-B048-85BDC9FD1C3A}</a:tableStyleId>
              </a:tblPr>
              <a:tblGrid>
                <a:gridCol w="576064"/>
                <a:gridCol w="479956"/>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C0504D"/>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261892522"/>
              </p:ext>
            </p:extLst>
          </p:nvPr>
        </p:nvGraphicFramePr>
        <p:xfrm>
          <a:off x="3923928" y="1748624"/>
          <a:ext cx="4536504" cy="365760"/>
        </p:xfrm>
        <a:graphic>
          <a:graphicData uri="http://schemas.openxmlformats.org/drawingml/2006/table">
            <a:tbl>
              <a:tblPr firstRow="1" bandRow="1">
                <a:tableStyleId>{5C22544A-7EE6-4342-B048-85BDC9FD1C3A}</a:tableStyleId>
              </a:tblPr>
              <a:tblGrid>
                <a:gridCol w="504056"/>
                <a:gridCol w="504056"/>
                <a:gridCol w="504056"/>
                <a:gridCol w="504056"/>
                <a:gridCol w="504056"/>
                <a:gridCol w="504056"/>
                <a:gridCol w="504056"/>
                <a:gridCol w="504056"/>
                <a:gridCol w="504056"/>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546208397"/>
              </p:ext>
            </p:extLst>
          </p:nvPr>
        </p:nvGraphicFramePr>
        <p:xfrm>
          <a:off x="179512" y="2189088"/>
          <a:ext cx="2356070" cy="375816"/>
        </p:xfrm>
        <a:graphic>
          <a:graphicData uri="http://schemas.openxmlformats.org/drawingml/2006/table">
            <a:tbl>
              <a:tblPr firstRow="1" bandRow="1">
                <a:tableStyleId>{5C22544A-7EE6-4342-B048-85BDC9FD1C3A}</a:tableStyleId>
              </a:tblPr>
              <a:tblGrid>
                <a:gridCol w="471214"/>
                <a:gridCol w="471214"/>
                <a:gridCol w="471214"/>
                <a:gridCol w="471214"/>
                <a:gridCol w="471214"/>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C0504D"/>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880844440"/>
              </p:ext>
            </p:extLst>
          </p:nvPr>
        </p:nvGraphicFramePr>
        <p:xfrm>
          <a:off x="2699792" y="2189088"/>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C0504D"/>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765985931"/>
              </p:ext>
            </p:extLst>
          </p:nvPr>
        </p:nvGraphicFramePr>
        <p:xfrm>
          <a:off x="3923928" y="2673389"/>
          <a:ext cx="4536504" cy="365760"/>
        </p:xfrm>
        <a:graphic>
          <a:graphicData uri="http://schemas.openxmlformats.org/drawingml/2006/table">
            <a:tbl>
              <a:tblPr firstRow="1" bandRow="1">
                <a:tableStyleId>{5C22544A-7EE6-4342-B048-85BDC9FD1C3A}</a:tableStyleId>
              </a:tblPr>
              <a:tblGrid>
                <a:gridCol w="504056"/>
                <a:gridCol w="504056"/>
                <a:gridCol w="504056"/>
                <a:gridCol w="504056"/>
                <a:gridCol w="504056"/>
                <a:gridCol w="504056"/>
                <a:gridCol w="504056"/>
                <a:gridCol w="504056"/>
                <a:gridCol w="504056"/>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783691124"/>
              </p:ext>
            </p:extLst>
          </p:nvPr>
        </p:nvGraphicFramePr>
        <p:xfrm>
          <a:off x="179512" y="3164190"/>
          <a:ext cx="2356070" cy="375816"/>
        </p:xfrm>
        <a:graphic>
          <a:graphicData uri="http://schemas.openxmlformats.org/drawingml/2006/table">
            <a:tbl>
              <a:tblPr firstRow="1" bandRow="1">
                <a:tableStyleId>{5C22544A-7EE6-4342-B048-85BDC9FD1C3A}</a:tableStyleId>
              </a:tblPr>
              <a:tblGrid>
                <a:gridCol w="471214"/>
                <a:gridCol w="471214"/>
                <a:gridCol w="471214"/>
                <a:gridCol w="471214"/>
                <a:gridCol w="471214"/>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C0504D"/>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198157575"/>
              </p:ext>
            </p:extLst>
          </p:nvPr>
        </p:nvGraphicFramePr>
        <p:xfrm>
          <a:off x="2715655" y="3164190"/>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C0504D"/>
                    </a:solid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274102490"/>
              </p:ext>
            </p:extLst>
          </p:nvPr>
        </p:nvGraphicFramePr>
        <p:xfrm>
          <a:off x="3939791" y="3651690"/>
          <a:ext cx="4536504" cy="365760"/>
        </p:xfrm>
        <a:graphic>
          <a:graphicData uri="http://schemas.openxmlformats.org/drawingml/2006/table">
            <a:tbl>
              <a:tblPr firstRow="1" bandRow="1">
                <a:tableStyleId>{5C22544A-7EE6-4342-B048-85BDC9FD1C3A}</a:tableStyleId>
              </a:tblPr>
              <a:tblGrid>
                <a:gridCol w="504056"/>
                <a:gridCol w="504056"/>
                <a:gridCol w="504056"/>
                <a:gridCol w="504056"/>
                <a:gridCol w="504056"/>
                <a:gridCol w="504056"/>
                <a:gridCol w="504056"/>
                <a:gridCol w="504056"/>
                <a:gridCol w="504056"/>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409510150"/>
              </p:ext>
            </p:extLst>
          </p:nvPr>
        </p:nvGraphicFramePr>
        <p:xfrm>
          <a:off x="179512" y="4116712"/>
          <a:ext cx="2356070" cy="375816"/>
        </p:xfrm>
        <a:graphic>
          <a:graphicData uri="http://schemas.openxmlformats.org/drawingml/2006/table">
            <a:tbl>
              <a:tblPr firstRow="1" bandRow="1">
                <a:tableStyleId>{5C22544A-7EE6-4342-B048-85BDC9FD1C3A}</a:tableStyleId>
              </a:tblPr>
              <a:tblGrid>
                <a:gridCol w="471214"/>
                <a:gridCol w="471214"/>
                <a:gridCol w="471214"/>
                <a:gridCol w="471214"/>
                <a:gridCol w="471214"/>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C0504D"/>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374592143"/>
              </p:ext>
            </p:extLst>
          </p:nvPr>
        </p:nvGraphicFramePr>
        <p:xfrm>
          <a:off x="2702008" y="4129235"/>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C0504D"/>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2525956387"/>
              </p:ext>
            </p:extLst>
          </p:nvPr>
        </p:nvGraphicFramePr>
        <p:xfrm>
          <a:off x="3926144" y="4629991"/>
          <a:ext cx="4536504" cy="365760"/>
        </p:xfrm>
        <a:graphic>
          <a:graphicData uri="http://schemas.openxmlformats.org/drawingml/2006/table">
            <a:tbl>
              <a:tblPr firstRow="1" bandRow="1">
                <a:tableStyleId>{5C22544A-7EE6-4342-B048-85BDC9FD1C3A}</a:tableStyleId>
              </a:tblPr>
              <a:tblGrid>
                <a:gridCol w="504056"/>
                <a:gridCol w="504056"/>
                <a:gridCol w="504056"/>
                <a:gridCol w="504056"/>
                <a:gridCol w="504056"/>
                <a:gridCol w="504056"/>
                <a:gridCol w="504056"/>
                <a:gridCol w="504056"/>
                <a:gridCol w="504056"/>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905873902"/>
              </p:ext>
            </p:extLst>
          </p:nvPr>
        </p:nvGraphicFramePr>
        <p:xfrm>
          <a:off x="179512" y="5138720"/>
          <a:ext cx="2356070" cy="375816"/>
        </p:xfrm>
        <a:graphic>
          <a:graphicData uri="http://schemas.openxmlformats.org/drawingml/2006/table">
            <a:tbl>
              <a:tblPr firstRow="1" bandRow="1">
                <a:tableStyleId>{5C22544A-7EE6-4342-B048-85BDC9FD1C3A}</a:tableStyleId>
              </a:tblPr>
              <a:tblGrid>
                <a:gridCol w="471214"/>
                <a:gridCol w="471214"/>
                <a:gridCol w="471214"/>
                <a:gridCol w="471214"/>
                <a:gridCol w="471214"/>
              </a:tblGrid>
              <a:tr h="375816">
                <a:tc>
                  <a:txBody>
                    <a:bodyPr/>
                    <a:lstStyle/>
                    <a:p>
                      <a:pPr algn="ctr"/>
                      <a:endParaRPr lang="en-GB" dirty="0"/>
                    </a:p>
                  </a:txBody>
                  <a:tcPr>
                    <a:solidFill>
                      <a:srgbClr val="7CCFDB"/>
                    </a:solidFill>
                  </a:tcPr>
                </a:tc>
                <a:tc>
                  <a:txBody>
                    <a:bodyPr/>
                    <a:lstStyle/>
                    <a:p>
                      <a:pPr algn="ctr"/>
                      <a:endParaRPr lang="en-GB" dirty="0"/>
                    </a:p>
                  </a:txBody>
                  <a:tcPr>
                    <a:solidFill>
                      <a:srgbClr val="7CCFDB"/>
                    </a:solidFill>
                  </a:tcPr>
                </a:tc>
                <a:tc>
                  <a:txBody>
                    <a:bodyPr/>
                    <a:lstStyle/>
                    <a:p>
                      <a:pPr algn="ctr"/>
                      <a:endParaRPr lang="en-GB" dirty="0"/>
                    </a:p>
                  </a:txBody>
                  <a:tcPr>
                    <a:solidFill>
                      <a:srgbClr val="7CCFDB"/>
                    </a:solidFill>
                  </a:tcPr>
                </a:tc>
                <a:tc>
                  <a:txBody>
                    <a:bodyPr/>
                    <a:lstStyle/>
                    <a:p>
                      <a:pPr algn="ctr"/>
                      <a:endParaRPr lang="en-GB" dirty="0"/>
                    </a:p>
                  </a:txBody>
                  <a:tcPr>
                    <a:solidFill>
                      <a:srgbClr val="7CCFDB"/>
                    </a:solidFill>
                  </a:tcPr>
                </a:tc>
                <a:tc>
                  <a:txBody>
                    <a:bodyPr/>
                    <a:lstStyle/>
                    <a:p>
                      <a:pPr algn="ctr"/>
                      <a:endParaRPr lang="en-GB" dirty="0"/>
                    </a:p>
                  </a:txBody>
                  <a:tcPr>
                    <a:solidFill>
                      <a:srgbClr val="7CCFDB"/>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630669448"/>
              </p:ext>
            </p:extLst>
          </p:nvPr>
        </p:nvGraphicFramePr>
        <p:xfrm>
          <a:off x="2699792" y="5138720"/>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C0504D"/>
                    </a:solidFill>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998895754"/>
              </p:ext>
            </p:extLst>
          </p:nvPr>
        </p:nvGraphicFramePr>
        <p:xfrm>
          <a:off x="3945776" y="5608293"/>
          <a:ext cx="4536504" cy="365760"/>
        </p:xfrm>
        <a:graphic>
          <a:graphicData uri="http://schemas.openxmlformats.org/drawingml/2006/table">
            <a:tbl>
              <a:tblPr firstRow="1" bandRow="1">
                <a:tableStyleId>{5C22544A-7EE6-4342-B048-85BDC9FD1C3A}</a:tableStyleId>
              </a:tblPr>
              <a:tblGrid>
                <a:gridCol w="504056"/>
                <a:gridCol w="504056"/>
                <a:gridCol w="504056"/>
                <a:gridCol w="504056"/>
                <a:gridCol w="504056"/>
                <a:gridCol w="504056"/>
                <a:gridCol w="504056"/>
                <a:gridCol w="504056"/>
                <a:gridCol w="504056"/>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sp>
        <p:nvSpPr>
          <p:cNvPr id="2" name="Title 1"/>
          <p:cNvSpPr>
            <a:spLocks noGrp="1"/>
          </p:cNvSpPr>
          <p:nvPr>
            <p:ph type="title"/>
          </p:nvPr>
        </p:nvSpPr>
        <p:spPr/>
        <p:txBody>
          <a:bodyPr/>
          <a:lstStyle/>
          <a:p>
            <a:r>
              <a:rPr lang="en-GB" dirty="0" smtClean="0"/>
              <a:t>Activity 1 Answer</a:t>
            </a:r>
            <a:endParaRPr lang="en-GB" dirty="0"/>
          </a:p>
        </p:txBody>
      </p:sp>
    </p:spTree>
    <p:extLst>
      <p:ext uri="{BB962C8B-B14F-4D97-AF65-F5344CB8AC3E}">
        <p14:creationId xmlns:p14="http://schemas.microsoft.com/office/powerpoint/2010/main" val="2497219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Merge Sort</a:t>
            </a:r>
            <a:endParaRPr lang="en-GB" dirty="0"/>
          </a:p>
        </p:txBody>
      </p:sp>
      <p:sp>
        <p:nvSpPr>
          <p:cNvPr id="4" name="Text Placeholder 3"/>
          <p:cNvSpPr>
            <a:spLocks noGrp="1"/>
          </p:cNvSpPr>
          <p:nvPr>
            <p:ph idx="1"/>
          </p:nvPr>
        </p:nvSpPr>
        <p:spPr/>
        <p:txBody>
          <a:bodyPr/>
          <a:lstStyle/>
          <a:p>
            <a:r>
              <a:rPr lang="en-GB" dirty="0" smtClean="0"/>
              <a:t>Split a list into individual </a:t>
            </a:r>
            <a:r>
              <a:rPr lang="en-GB" dirty="0"/>
              <a:t>lists </a:t>
            </a:r>
            <a:r>
              <a:rPr lang="en-GB" dirty="0" smtClean="0"/>
              <a:t>(each element is on its own).</a:t>
            </a:r>
          </a:p>
          <a:p>
            <a:r>
              <a:rPr lang="en-GB" dirty="0" smtClean="0"/>
              <a:t>Merge the lists in pairs, putting the smallest first.</a:t>
            </a:r>
          </a:p>
          <a:p>
            <a:r>
              <a:rPr lang="en-GB" dirty="0" smtClean="0"/>
              <a:t>Merge the lists.</a:t>
            </a:r>
          </a:p>
          <a:p>
            <a:r>
              <a:rPr lang="en-GB" dirty="0" smtClean="0"/>
              <a:t>Keep merging until it is in order.</a:t>
            </a:r>
          </a:p>
          <a:p>
            <a:endParaRPr lang="en-GB" dirty="0"/>
          </a:p>
        </p:txBody>
      </p:sp>
    </p:spTree>
    <p:extLst>
      <p:ext uri="{BB962C8B-B14F-4D97-AF65-F5344CB8AC3E}">
        <p14:creationId xmlns:p14="http://schemas.microsoft.com/office/powerpoint/2010/main" val="3462963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Straight Arrow Connector 42"/>
          <p:cNvCxnSpPr/>
          <p:nvPr/>
        </p:nvCxnSpPr>
        <p:spPr>
          <a:xfrm flipH="1">
            <a:off x="3736288" y="2754538"/>
            <a:ext cx="187640" cy="77055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2007730779"/>
              </p:ext>
            </p:extLst>
          </p:nvPr>
        </p:nvGraphicFramePr>
        <p:xfrm>
          <a:off x="3707904" y="1562799"/>
          <a:ext cx="3696070" cy="375816"/>
        </p:xfrm>
        <a:graphic>
          <a:graphicData uri="http://schemas.openxmlformats.org/drawingml/2006/table">
            <a:tbl>
              <a:tblPr firstRow="1" bandRow="1">
                <a:tableStyleId>{5C22544A-7EE6-4342-B048-85BDC9FD1C3A}</a:tableStyleId>
              </a:tblPr>
              <a:tblGrid>
                <a:gridCol w="528010"/>
                <a:gridCol w="528010"/>
                <a:gridCol w="528010"/>
                <a:gridCol w="528010"/>
                <a:gridCol w="528010"/>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451965235"/>
              </p:ext>
            </p:extLst>
          </p:nvPr>
        </p:nvGraphicFramePr>
        <p:xfrm>
          <a:off x="2830232" y="2555135"/>
          <a:ext cx="455712" cy="375816"/>
        </p:xfrm>
        <a:graphic>
          <a:graphicData uri="http://schemas.openxmlformats.org/drawingml/2006/table">
            <a:tbl>
              <a:tblPr firstRow="1" bandRow="1">
                <a:tableStyleId>{5C22544A-7EE6-4342-B048-85BDC9FD1C3A}</a:tableStyleId>
              </a:tblPr>
              <a:tblGrid>
                <a:gridCol w="455712"/>
              </a:tblGrid>
              <a:tr h="375816">
                <a:tc>
                  <a:txBody>
                    <a:bodyPr/>
                    <a:lstStyle/>
                    <a:p>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CCFDB"/>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128653942"/>
              </p:ext>
            </p:extLst>
          </p:nvPr>
        </p:nvGraphicFramePr>
        <p:xfrm>
          <a:off x="7932712" y="2547698"/>
          <a:ext cx="455712" cy="375816"/>
        </p:xfrm>
        <a:graphic>
          <a:graphicData uri="http://schemas.openxmlformats.org/drawingml/2006/table">
            <a:tbl>
              <a:tblPr firstRow="1" bandRow="1">
                <a:tableStyleId>{5C22544A-7EE6-4342-B048-85BDC9FD1C3A}</a:tableStyleId>
              </a:tblPr>
              <a:tblGrid>
                <a:gridCol w="455712"/>
              </a:tblGrid>
              <a:tr h="375816">
                <a:tc>
                  <a:txBody>
                    <a:bodyPr/>
                    <a:lstStyle/>
                    <a:p>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519288731"/>
              </p:ext>
            </p:extLst>
          </p:nvPr>
        </p:nvGraphicFramePr>
        <p:xfrm>
          <a:off x="7075820" y="2547698"/>
          <a:ext cx="455712" cy="375816"/>
        </p:xfrm>
        <a:graphic>
          <a:graphicData uri="http://schemas.openxmlformats.org/drawingml/2006/table">
            <a:tbl>
              <a:tblPr firstRow="1" bandRow="1">
                <a:tableStyleId>{5C22544A-7EE6-4342-B048-85BDC9FD1C3A}</a:tableStyleId>
              </a:tblPr>
              <a:tblGrid>
                <a:gridCol w="455712"/>
              </a:tblGrid>
              <a:tr h="375816">
                <a:tc>
                  <a:txBody>
                    <a:bodyPr/>
                    <a:lstStyle/>
                    <a:p>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CCFDB"/>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862612771"/>
              </p:ext>
            </p:extLst>
          </p:nvPr>
        </p:nvGraphicFramePr>
        <p:xfrm>
          <a:off x="6218928" y="2555135"/>
          <a:ext cx="455712" cy="375816"/>
        </p:xfrm>
        <a:graphic>
          <a:graphicData uri="http://schemas.openxmlformats.org/drawingml/2006/table">
            <a:tbl>
              <a:tblPr firstRow="1" bandRow="1">
                <a:tableStyleId>{5C22544A-7EE6-4342-B048-85BDC9FD1C3A}</a:tableStyleId>
              </a:tblPr>
              <a:tblGrid>
                <a:gridCol w="455712"/>
              </a:tblGrid>
              <a:tr h="375816">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CCFDB"/>
                    </a:solidFill>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3874443037"/>
              </p:ext>
            </p:extLst>
          </p:nvPr>
        </p:nvGraphicFramePr>
        <p:xfrm>
          <a:off x="5362036" y="2555408"/>
          <a:ext cx="455712" cy="375816"/>
        </p:xfrm>
        <a:graphic>
          <a:graphicData uri="http://schemas.openxmlformats.org/drawingml/2006/table">
            <a:tbl>
              <a:tblPr firstRow="1" bandRow="1">
                <a:tableStyleId>{5C22544A-7EE6-4342-B048-85BDC9FD1C3A}</a:tableStyleId>
              </a:tblPr>
              <a:tblGrid>
                <a:gridCol w="455712"/>
              </a:tblGrid>
              <a:tr h="375816">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CCFDB"/>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87753119"/>
              </p:ext>
            </p:extLst>
          </p:nvPr>
        </p:nvGraphicFramePr>
        <p:xfrm>
          <a:off x="4514862" y="2555135"/>
          <a:ext cx="455712" cy="375816"/>
        </p:xfrm>
        <a:graphic>
          <a:graphicData uri="http://schemas.openxmlformats.org/drawingml/2006/table">
            <a:tbl>
              <a:tblPr firstRow="1" bandRow="1">
                <a:tableStyleId>{5C22544A-7EE6-4342-B048-85BDC9FD1C3A}</a:tableStyleId>
              </a:tblPr>
              <a:tblGrid>
                <a:gridCol w="455712"/>
              </a:tblGrid>
              <a:tr h="375816">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CCFDB"/>
                    </a:solidFill>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59404204"/>
              </p:ext>
            </p:extLst>
          </p:nvPr>
        </p:nvGraphicFramePr>
        <p:xfrm>
          <a:off x="3667688" y="2558029"/>
          <a:ext cx="455712" cy="365760"/>
        </p:xfrm>
        <a:graphic>
          <a:graphicData uri="http://schemas.openxmlformats.org/drawingml/2006/table">
            <a:tbl>
              <a:tblPr firstRow="1" bandRow="1">
                <a:tableStyleId>{5C22544A-7EE6-4342-B048-85BDC9FD1C3A}</a:tableStyleId>
              </a:tblPr>
              <a:tblGrid>
                <a:gridCol w="455712"/>
              </a:tblGrid>
              <a:tr h="351208">
                <a:tc>
                  <a:txBody>
                    <a:bodyPr/>
                    <a:lstStyle/>
                    <a:p>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CCFDB"/>
                    </a:solidFill>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4085511340"/>
              </p:ext>
            </p:extLst>
          </p:nvPr>
        </p:nvGraphicFramePr>
        <p:xfrm>
          <a:off x="2939916" y="3515567"/>
          <a:ext cx="1056020" cy="375816"/>
        </p:xfrm>
        <a:graphic>
          <a:graphicData uri="http://schemas.openxmlformats.org/drawingml/2006/table">
            <a:tbl>
              <a:tblPr firstRow="1" bandRow="1">
                <a:tableStyleId>{5C22544A-7EE6-4342-B048-85BDC9FD1C3A}</a:tableStyleId>
              </a:tblPr>
              <a:tblGrid>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2784138020"/>
              </p:ext>
            </p:extLst>
          </p:nvPr>
        </p:nvGraphicFramePr>
        <p:xfrm>
          <a:off x="4644008" y="3515567"/>
          <a:ext cx="1056020" cy="375816"/>
        </p:xfrm>
        <a:graphic>
          <a:graphicData uri="http://schemas.openxmlformats.org/drawingml/2006/table">
            <a:tbl>
              <a:tblPr firstRow="1" bandRow="1">
                <a:tableStyleId>{5C22544A-7EE6-4342-B048-85BDC9FD1C3A}</a:tableStyleId>
              </a:tblPr>
              <a:tblGrid>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2639548743"/>
              </p:ext>
            </p:extLst>
          </p:nvPr>
        </p:nvGraphicFramePr>
        <p:xfrm>
          <a:off x="6372200" y="3532597"/>
          <a:ext cx="1056020" cy="375816"/>
        </p:xfrm>
        <a:graphic>
          <a:graphicData uri="http://schemas.openxmlformats.org/drawingml/2006/table">
            <a:tbl>
              <a:tblPr firstRow="1" bandRow="1">
                <a:tableStyleId>{5C22544A-7EE6-4342-B048-85BDC9FD1C3A}</a:tableStyleId>
              </a:tblPr>
              <a:tblGrid>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653024218"/>
              </p:ext>
            </p:extLst>
          </p:nvPr>
        </p:nvGraphicFramePr>
        <p:xfrm>
          <a:off x="7932712" y="3530149"/>
          <a:ext cx="455712" cy="375816"/>
        </p:xfrm>
        <a:graphic>
          <a:graphicData uri="http://schemas.openxmlformats.org/drawingml/2006/table">
            <a:tbl>
              <a:tblPr firstRow="1" bandRow="1">
                <a:tableStyleId>{5C22544A-7EE6-4342-B048-85BDC9FD1C3A}</a:tableStyleId>
              </a:tblPr>
              <a:tblGrid>
                <a:gridCol w="455712"/>
              </a:tblGrid>
              <a:tr h="375816">
                <a:tc>
                  <a:txBody>
                    <a:bodyPr/>
                    <a:lstStyle/>
                    <a:p>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1765646679"/>
              </p:ext>
            </p:extLst>
          </p:nvPr>
        </p:nvGraphicFramePr>
        <p:xfrm>
          <a:off x="3249996" y="4473105"/>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1350591191"/>
              </p:ext>
            </p:extLst>
          </p:nvPr>
        </p:nvGraphicFramePr>
        <p:xfrm>
          <a:off x="6600202" y="4461579"/>
          <a:ext cx="1584030" cy="375816"/>
        </p:xfrm>
        <a:graphic>
          <a:graphicData uri="http://schemas.openxmlformats.org/drawingml/2006/table">
            <a:tbl>
              <a:tblPr firstRow="1" bandRow="1">
                <a:tableStyleId>{5C22544A-7EE6-4342-B048-85BDC9FD1C3A}</a:tableStyleId>
              </a:tblPr>
              <a:tblGrid>
                <a:gridCol w="528010"/>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3587191288"/>
              </p:ext>
            </p:extLst>
          </p:nvPr>
        </p:nvGraphicFramePr>
        <p:xfrm>
          <a:off x="4123400" y="5429448"/>
          <a:ext cx="3696070" cy="375816"/>
        </p:xfrm>
        <a:graphic>
          <a:graphicData uri="http://schemas.openxmlformats.org/drawingml/2006/table">
            <a:tbl>
              <a:tblPr firstRow="1" bandRow="1">
                <a:tableStyleId>{5C22544A-7EE6-4342-B048-85BDC9FD1C3A}</a:tableStyleId>
              </a:tblPr>
              <a:tblGrid>
                <a:gridCol w="528010"/>
                <a:gridCol w="528010"/>
                <a:gridCol w="528010"/>
                <a:gridCol w="528010"/>
                <a:gridCol w="528010"/>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cxnSp>
        <p:nvCxnSpPr>
          <p:cNvPr id="27" name="Straight Arrow Connector 26"/>
          <p:cNvCxnSpPr/>
          <p:nvPr/>
        </p:nvCxnSpPr>
        <p:spPr>
          <a:xfrm flipH="1">
            <a:off x="3203848" y="1847999"/>
            <a:ext cx="792088" cy="702874"/>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18" idx="0"/>
          </p:cNvCxnSpPr>
          <p:nvPr/>
        </p:nvCxnSpPr>
        <p:spPr>
          <a:xfrm flipH="1">
            <a:off x="3895544" y="1844824"/>
            <a:ext cx="640026" cy="71320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endCxn id="17" idx="0"/>
          </p:cNvCxnSpPr>
          <p:nvPr/>
        </p:nvCxnSpPr>
        <p:spPr>
          <a:xfrm flipH="1">
            <a:off x="4742718" y="1844824"/>
            <a:ext cx="257010" cy="710311"/>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endCxn id="16" idx="0"/>
          </p:cNvCxnSpPr>
          <p:nvPr/>
        </p:nvCxnSpPr>
        <p:spPr>
          <a:xfrm>
            <a:off x="5555939" y="1844824"/>
            <a:ext cx="33953" cy="710584"/>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15" idx="0"/>
          </p:cNvCxnSpPr>
          <p:nvPr/>
        </p:nvCxnSpPr>
        <p:spPr>
          <a:xfrm>
            <a:off x="6084168" y="1844824"/>
            <a:ext cx="362616" cy="710311"/>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endCxn id="14" idx="0"/>
          </p:cNvCxnSpPr>
          <p:nvPr/>
        </p:nvCxnSpPr>
        <p:spPr>
          <a:xfrm>
            <a:off x="6630969" y="1906938"/>
            <a:ext cx="672707" cy="640760"/>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13" idx="0"/>
          </p:cNvCxnSpPr>
          <p:nvPr/>
        </p:nvCxnSpPr>
        <p:spPr>
          <a:xfrm>
            <a:off x="7096600" y="1844824"/>
            <a:ext cx="1063968" cy="702874"/>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3058088" y="2911899"/>
            <a:ext cx="135814" cy="616520"/>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4752244" y="2835614"/>
            <a:ext cx="151777" cy="69453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6446784" y="2909834"/>
            <a:ext cx="184185" cy="63763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7096600" y="2909834"/>
            <a:ext cx="207076" cy="63763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13" idx="2"/>
            <a:endCxn id="22" idx="0"/>
          </p:cNvCxnSpPr>
          <p:nvPr/>
        </p:nvCxnSpPr>
        <p:spPr>
          <a:xfrm>
            <a:off x="8160568" y="2923514"/>
            <a:ext cx="0" cy="60663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19" idx="2"/>
          </p:cNvCxnSpPr>
          <p:nvPr/>
        </p:nvCxnSpPr>
        <p:spPr>
          <a:xfrm>
            <a:off x="3467926" y="3891383"/>
            <a:ext cx="311593" cy="581722"/>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20" idx="2"/>
          </p:cNvCxnSpPr>
          <p:nvPr/>
        </p:nvCxnSpPr>
        <p:spPr>
          <a:xfrm flipH="1">
            <a:off x="4828132" y="3891383"/>
            <a:ext cx="343886" cy="581722"/>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a:stCxn id="21" idx="2"/>
          </p:cNvCxnSpPr>
          <p:nvPr/>
        </p:nvCxnSpPr>
        <p:spPr>
          <a:xfrm>
            <a:off x="6900210" y="3908413"/>
            <a:ext cx="264078" cy="553166"/>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22" idx="2"/>
          </p:cNvCxnSpPr>
          <p:nvPr/>
        </p:nvCxnSpPr>
        <p:spPr>
          <a:xfrm flipH="1">
            <a:off x="7740352" y="3905965"/>
            <a:ext cx="420216" cy="567140"/>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stCxn id="23" idx="2"/>
          </p:cNvCxnSpPr>
          <p:nvPr/>
        </p:nvCxnSpPr>
        <p:spPr>
          <a:xfrm>
            <a:off x="4306016" y="4848921"/>
            <a:ext cx="598005" cy="596303"/>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a:off x="7032249" y="4827217"/>
            <a:ext cx="348065" cy="61800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971601" y="2421847"/>
            <a:ext cx="1800200" cy="646331"/>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Split the list into individual </a:t>
            </a:r>
            <a:r>
              <a:rPr lang="en-GB" dirty="0">
                <a:latin typeface="Arial" panose="020B0604020202020204" pitchFamily="34" charset="0"/>
                <a:cs typeface="Arial" panose="020B0604020202020204" pitchFamily="34" charset="0"/>
              </a:rPr>
              <a:t>lists</a:t>
            </a:r>
            <a:r>
              <a:rPr lang="en-GB" dirty="0" smtClean="0">
                <a:latin typeface="Arial" panose="020B0604020202020204" pitchFamily="34" charset="0"/>
                <a:cs typeface="Arial" panose="020B0604020202020204" pitchFamily="34" charset="0"/>
              </a:rPr>
              <a:t>:</a:t>
            </a:r>
          </a:p>
        </p:txBody>
      </p:sp>
      <p:sp>
        <p:nvSpPr>
          <p:cNvPr id="2" name="Rectangle 1"/>
          <p:cNvSpPr/>
          <p:nvPr/>
        </p:nvSpPr>
        <p:spPr>
          <a:xfrm>
            <a:off x="620176" y="3504994"/>
            <a:ext cx="2439656"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Merge </a:t>
            </a:r>
            <a:r>
              <a:rPr lang="en-GB" dirty="0">
                <a:latin typeface="Arial" panose="020B0604020202020204" pitchFamily="34" charset="0"/>
                <a:cs typeface="Arial" panose="020B0604020202020204" pitchFamily="34" charset="0"/>
              </a:rPr>
              <a:t>individual </a:t>
            </a:r>
            <a:r>
              <a:rPr lang="en-GB" dirty="0" smtClean="0">
                <a:latin typeface="Arial" panose="020B0604020202020204" pitchFamily="34" charset="0"/>
                <a:cs typeface="Arial" panose="020B0604020202020204" pitchFamily="34" charset="0"/>
              </a:rPr>
              <a:t>lists</a:t>
            </a:r>
            <a:endParaRPr lang="en-GB" dirty="0">
              <a:latin typeface="Arial" panose="020B0604020202020204" pitchFamily="34" charset="0"/>
              <a:cs typeface="Arial" panose="020B0604020202020204" pitchFamily="34" charset="0"/>
            </a:endParaRPr>
          </a:p>
        </p:txBody>
      </p:sp>
      <p:sp>
        <p:nvSpPr>
          <p:cNvPr id="3" name="Rectangle 2"/>
          <p:cNvSpPr/>
          <p:nvPr/>
        </p:nvSpPr>
        <p:spPr>
          <a:xfrm>
            <a:off x="1455121" y="4473105"/>
            <a:ext cx="1748727" cy="369332"/>
          </a:xfrm>
          <a:prstGeom prst="rect">
            <a:avLst/>
          </a:prstGeom>
        </p:spPr>
        <p:txBody>
          <a:bodyPr wrap="square">
            <a:spAutoFit/>
          </a:bodyPr>
          <a:lstStyle/>
          <a:p>
            <a:r>
              <a:rPr lang="en-GB" dirty="0">
                <a:latin typeface="Arial" panose="020B0604020202020204" pitchFamily="34" charset="0"/>
                <a:cs typeface="Arial" panose="020B0604020202020204" pitchFamily="34" charset="0"/>
              </a:rPr>
              <a:t>Merge sub-lists</a:t>
            </a:r>
          </a:p>
        </p:txBody>
      </p:sp>
      <p:sp>
        <p:nvSpPr>
          <p:cNvPr id="4" name="Rectangle 3"/>
          <p:cNvSpPr/>
          <p:nvPr/>
        </p:nvSpPr>
        <p:spPr>
          <a:xfrm>
            <a:off x="2318747" y="5435932"/>
            <a:ext cx="1749197"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Merge sub-lists</a:t>
            </a:r>
          </a:p>
        </p:txBody>
      </p:sp>
      <p:sp>
        <p:nvSpPr>
          <p:cNvPr id="7" name="Title 6"/>
          <p:cNvSpPr>
            <a:spLocks noGrp="1"/>
          </p:cNvSpPr>
          <p:nvPr>
            <p:ph type="title"/>
          </p:nvPr>
        </p:nvSpPr>
        <p:spPr/>
        <p:txBody>
          <a:bodyPr/>
          <a:lstStyle/>
          <a:p>
            <a:r>
              <a:rPr lang="en-GB" dirty="0" smtClean="0"/>
              <a:t>Merge Sort</a:t>
            </a:r>
            <a:endParaRPr lang="en-GB" dirty="0"/>
          </a:p>
        </p:txBody>
      </p:sp>
      <p:cxnSp>
        <p:nvCxnSpPr>
          <p:cNvPr id="47" name="Straight Arrow Connector 46"/>
          <p:cNvCxnSpPr/>
          <p:nvPr/>
        </p:nvCxnSpPr>
        <p:spPr>
          <a:xfrm flipH="1">
            <a:off x="5436096" y="2754538"/>
            <a:ext cx="216024" cy="769772"/>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32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7"/>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5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5"/>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58"/>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2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60"/>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62"/>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2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64"/>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66"/>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2" grpId="0"/>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a:t>
            </a:r>
            <a:r>
              <a:rPr lang="en-GB" dirty="0"/>
              <a:t>2</a:t>
            </a:r>
          </a:p>
        </p:txBody>
      </p:sp>
      <p:sp>
        <p:nvSpPr>
          <p:cNvPr id="4" name="Content Placeholder 3"/>
          <p:cNvSpPr>
            <a:spLocks noGrp="1"/>
          </p:cNvSpPr>
          <p:nvPr>
            <p:ph idx="1"/>
          </p:nvPr>
        </p:nvSpPr>
        <p:spPr/>
        <p:txBody>
          <a:bodyPr/>
          <a:lstStyle/>
          <a:p>
            <a:r>
              <a:rPr lang="en-GB" dirty="0"/>
              <a:t>Deal 10 cards, face </a:t>
            </a:r>
            <a:r>
              <a:rPr lang="en-GB" dirty="0" smtClean="0"/>
              <a:t>up.</a:t>
            </a:r>
          </a:p>
          <a:p>
            <a:r>
              <a:rPr lang="en-GB" dirty="0" smtClean="0"/>
              <a:t>Perform </a:t>
            </a:r>
            <a:r>
              <a:rPr lang="en-GB" dirty="0"/>
              <a:t>a merge sort on the cards.</a:t>
            </a:r>
          </a:p>
          <a:p>
            <a:r>
              <a:rPr lang="en-GB" dirty="0" smtClean="0"/>
              <a:t>Split </a:t>
            </a:r>
            <a:r>
              <a:rPr lang="en-GB" dirty="0"/>
              <a:t>the cards into individual elements.</a:t>
            </a:r>
          </a:p>
          <a:p>
            <a:r>
              <a:rPr lang="en-GB" dirty="0" smtClean="0"/>
              <a:t>Keep </a:t>
            </a:r>
            <a:r>
              <a:rPr lang="en-GB" dirty="0"/>
              <a:t>sorting the sub-lists until they are in order.</a:t>
            </a:r>
          </a:p>
          <a:p>
            <a:pPr marL="0" indent="0">
              <a:buNone/>
            </a:pP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dirty="0"/>
          </a:p>
        </p:txBody>
      </p:sp>
    </p:spTree>
    <p:extLst>
      <p:ext uri="{BB962C8B-B14F-4D97-AF65-F5344CB8AC3E}">
        <p14:creationId xmlns:p14="http://schemas.microsoft.com/office/powerpoint/2010/main" val="4163022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3</a:t>
            </a:r>
            <a:endParaRPr lang="en-GB" dirty="0"/>
          </a:p>
        </p:txBody>
      </p:sp>
      <p:sp>
        <p:nvSpPr>
          <p:cNvPr id="3" name="Text Placeholder 2"/>
          <p:cNvSpPr>
            <a:spLocks noGrp="1"/>
          </p:cNvSpPr>
          <p:nvPr>
            <p:ph idx="1"/>
          </p:nvPr>
        </p:nvSpPr>
        <p:spPr/>
        <p:txBody>
          <a:bodyPr/>
          <a:lstStyle/>
          <a:p>
            <a:r>
              <a:rPr lang="en-GB" dirty="0" smtClean="0"/>
              <a:t>Use a merge sort to sort the list:</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995199171"/>
              </p:ext>
            </p:extLst>
          </p:nvPr>
        </p:nvGraphicFramePr>
        <p:xfrm>
          <a:off x="899592" y="2636912"/>
          <a:ext cx="7344820" cy="792088"/>
        </p:xfrm>
        <a:graphic>
          <a:graphicData uri="http://schemas.openxmlformats.org/drawingml/2006/table">
            <a:tbl>
              <a:tblPr firstRow="1" bandRow="1">
                <a:tableStyleId>{5C22544A-7EE6-4342-B048-85BDC9FD1C3A}</a:tableStyleId>
              </a:tblPr>
              <a:tblGrid>
                <a:gridCol w="734482"/>
                <a:gridCol w="734482"/>
                <a:gridCol w="734482"/>
                <a:gridCol w="734482"/>
                <a:gridCol w="734482"/>
                <a:gridCol w="734482"/>
                <a:gridCol w="734482"/>
                <a:gridCol w="734482"/>
                <a:gridCol w="734482"/>
                <a:gridCol w="734482"/>
              </a:tblGrid>
              <a:tr h="792088">
                <a:tc>
                  <a:txBody>
                    <a:bodyPr/>
                    <a:lstStyle/>
                    <a:p>
                      <a:pPr algn="ctr"/>
                      <a:r>
                        <a:rPr lang="en-GB" sz="2400" dirty="0" smtClean="0">
                          <a:latin typeface="Arial" panose="020B0604020202020204" pitchFamily="34" charset="0"/>
                          <a:cs typeface="Arial" panose="020B0604020202020204" pitchFamily="34" charset="0"/>
                        </a:rPr>
                        <a:t>2</a:t>
                      </a:r>
                      <a:endParaRPr lang="en-GB" sz="2400" dirty="0">
                        <a:latin typeface="Arial" panose="020B0604020202020204" pitchFamily="34" charset="0"/>
                        <a:cs typeface="Arial" panose="020B0604020202020204" pitchFamily="34" charset="0"/>
                      </a:endParaRPr>
                    </a:p>
                  </a:txBody>
                  <a:tcPr anchor="ctr">
                    <a:lnL w="12700" cmpd="sng">
                      <a:noFill/>
                    </a:lnL>
                    <a:lnR w="381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7CCFDB"/>
                    </a:solidFill>
                  </a:tcPr>
                </a:tc>
                <a:tc>
                  <a:txBody>
                    <a:bodyPr/>
                    <a:lstStyle/>
                    <a:p>
                      <a:pPr algn="ctr"/>
                      <a:r>
                        <a:rPr lang="en-GB" sz="2400" dirty="0" smtClean="0">
                          <a:latin typeface="Arial" panose="020B0604020202020204" pitchFamily="34" charset="0"/>
                          <a:cs typeface="Arial" panose="020B0604020202020204" pitchFamily="34" charset="0"/>
                        </a:rPr>
                        <a:t>19</a:t>
                      </a:r>
                      <a:endParaRPr lang="en-GB" sz="2400" dirty="0">
                        <a:latin typeface="Arial" panose="020B0604020202020204"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7CCFDB"/>
                    </a:solidFill>
                  </a:tcPr>
                </a:tc>
                <a:tc>
                  <a:txBody>
                    <a:bodyPr/>
                    <a:lstStyle/>
                    <a:p>
                      <a:pPr algn="ctr"/>
                      <a:r>
                        <a:rPr lang="en-GB" sz="2400" dirty="0" smtClean="0">
                          <a:latin typeface="Arial" panose="020B0604020202020204" pitchFamily="34" charset="0"/>
                          <a:cs typeface="Arial" panose="020B0604020202020204" pitchFamily="34" charset="0"/>
                        </a:rPr>
                        <a:t>3</a:t>
                      </a:r>
                      <a:endParaRPr lang="en-GB" sz="2400" dirty="0">
                        <a:latin typeface="Arial" panose="020B0604020202020204"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7CCFDB"/>
                    </a:solidFill>
                  </a:tcPr>
                </a:tc>
                <a:tc>
                  <a:txBody>
                    <a:bodyPr/>
                    <a:lstStyle/>
                    <a:p>
                      <a:pPr algn="ctr"/>
                      <a:r>
                        <a:rPr lang="en-GB" sz="2400" dirty="0" smtClean="0">
                          <a:latin typeface="Arial" panose="020B0604020202020204" pitchFamily="34" charset="0"/>
                          <a:cs typeface="Arial" panose="020B0604020202020204" pitchFamily="34" charset="0"/>
                        </a:rPr>
                        <a:t>45</a:t>
                      </a:r>
                      <a:endParaRPr lang="en-GB" sz="2400" dirty="0">
                        <a:latin typeface="Arial" panose="020B0604020202020204"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7CCFDB"/>
                    </a:solidFill>
                  </a:tcPr>
                </a:tc>
                <a:tc>
                  <a:txBody>
                    <a:bodyPr/>
                    <a:lstStyle/>
                    <a:p>
                      <a:pPr algn="ctr"/>
                      <a:r>
                        <a:rPr lang="en-GB" sz="2400" dirty="0" smtClean="0">
                          <a:latin typeface="Arial" panose="020B0604020202020204" pitchFamily="34" charset="0"/>
                          <a:cs typeface="Arial" panose="020B0604020202020204" pitchFamily="34" charset="0"/>
                        </a:rPr>
                        <a:t>77</a:t>
                      </a:r>
                      <a:endParaRPr lang="en-GB" sz="2400" dirty="0">
                        <a:latin typeface="Arial" panose="020B0604020202020204"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7CCFDB"/>
                    </a:solidFill>
                  </a:tcPr>
                </a:tc>
                <a:tc>
                  <a:txBody>
                    <a:bodyPr/>
                    <a:lstStyle/>
                    <a:p>
                      <a:pPr algn="ctr"/>
                      <a:r>
                        <a:rPr lang="en-GB" sz="2400" dirty="0" smtClean="0">
                          <a:latin typeface="Arial" panose="020B0604020202020204" pitchFamily="34" charset="0"/>
                          <a:cs typeface="Arial" panose="020B0604020202020204" pitchFamily="34" charset="0"/>
                        </a:rPr>
                        <a:t>10</a:t>
                      </a:r>
                      <a:endParaRPr lang="en-GB" sz="2400" dirty="0">
                        <a:latin typeface="Arial" panose="020B0604020202020204"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7CCFDB"/>
                    </a:solidFill>
                  </a:tcPr>
                </a:tc>
                <a:tc>
                  <a:txBody>
                    <a:bodyPr/>
                    <a:lstStyle/>
                    <a:p>
                      <a:pPr algn="ctr"/>
                      <a:r>
                        <a:rPr lang="en-GB" sz="2400" dirty="0" smtClean="0">
                          <a:latin typeface="Arial" panose="020B0604020202020204" pitchFamily="34" charset="0"/>
                          <a:cs typeface="Arial" panose="020B0604020202020204" pitchFamily="34" charset="0"/>
                        </a:rPr>
                        <a:t>25</a:t>
                      </a:r>
                      <a:endParaRPr lang="en-GB" sz="2400" dirty="0">
                        <a:latin typeface="Arial" panose="020B0604020202020204"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7CCFDB"/>
                    </a:solidFill>
                  </a:tcPr>
                </a:tc>
                <a:tc>
                  <a:txBody>
                    <a:bodyPr/>
                    <a:lstStyle/>
                    <a:p>
                      <a:pPr algn="ctr"/>
                      <a:r>
                        <a:rPr lang="en-GB" sz="2400" dirty="0" smtClean="0">
                          <a:latin typeface="Arial" panose="020B0604020202020204" pitchFamily="34" charset="0"/>
                          <a:cs typeface="Arial" panose="020B0604020202020204" pitchFamily="34" charset="0"/>
                        </a:rPr>
                        <a:t>29</a:t>
                      </a:r>
                      <a:endParaRPr lang="en-GB" sz="2400" dirty="0">
                        <a:latin typeface="Arial" panose="020B0604020202020204"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7CCFDB"/>
                    </a:solidFill>
                  </a:tcPr>
                </a:tc>
                <a:tc>
                  <a:txBody>
                    <a:bodyPr/>
                    <a:lstStyle/>
                    <a:p>
                      <a:pPr algn="ctr"/>
                      <a:r>
                        <a:rPr lang="en-GB" sz="2400" dirty="0" smtClean="0">
                          <a:latin typeface="Arial" panose="020B0604020202020204" pitchFamily="34" charset="0"/>
                          <a:cs typeface="Arial" panose="020B0604020202020204" pitchFamily="34" charset="0"/>
                        </a:rPr>
                        <a:t>60</a:t>
                      </a:r>
                      <a:endParaRPr lang="en-GB" sz="2400" dirty="0">
                        <a:latin typeface="Arial" panose="020B0604020202020204"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rgbClr val="7CCFDB"/>
                    </a:solidFill>
                  </a:tcPr>
                </a:tc>
                <a:tc>
                  <a:txBody>
                    <a:bodyPr/>
                    <a:lstStyle/>
                    <a:p>
                      <a:pPr algn="ctr"/>
                      <a:r>
                        <a:rPr lang="en-GB" sz="2400" dirty="0" smtClean="0">
                          <a:latin typeface="Arial" panose="020B0604020202020204" pitchFamily="34" charset="0"/>
                          <a:cs typeface="Arial" panose="020B0604020202020204" pitchFamily="34" charset="0"/>
                        </a:rPr>
                        <a:t>1</a:t>
                      </a:r>
                      <a:endParaRPr lang="en-GB" sz="2400" dirty="0">
                        <a:latin typeface="Arial" panose="020B0604020202020204" pitchFamily="34" charset="0"/>
                        <a:cs typeface="Arial" panose="020B0604020202020204" pitchFamily="34" charset="0"/>
                      </a:endParaRPr>
                    </a:p>
                  </a:txBody>
                  <a:tcPr anchor="ctr">
                    <a:lnL w="38100" cap="flat" cmpd="sng" algn="ctr">
                      <a:solidFill>
                        <a:schemeClr val="bg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rgbClr val="7CCFDB"/>
                    </a:solidFill>
                  </a:tcPr>
                </a:tc>
              </a:tr>
            </a:tbl>
          </a:graphicData>
        </a:graphic>
      </p:graphicFrame>
    </p:spTree>
    <p:extLst>
      <p:ext uri="{BB962C8B-B14F-4D97-AF65-F5344CB8AC3E}">
        <p14:creationId xmlns:p14="http://schemas.microsoft.com/office/powerpoint/2010/main" val="1752901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Straight Arrow Connector 46"/>
          <p:cNvCxnSpPr/>
          <p:nvPr/>
        </p:nvCxnSpPr>
        <p:spPr>
          <a:xfrm flipH="1">
            <a:off x="5878486" y="2401838"/>
            <a:ext cx="853754" cy="598361"/>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831736" y="1609750"/>
            <a:ext cx="244320" cy="512130"/>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5663695" y="5066134"/>
            <a:ext cx="379346" cy="432048"/>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3635896" y="5066134"/>
            <a:ext cx="288030" cy="432048"/>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GB" dirty="0" smtClean="0"/>
              <a:t>Activity 3 - Answer</a:t>
            </a:r>
            <a:endParaRPr lang="en-GB" dirty="0"/>
          </a:p>
        </p:txBody>
      </p:sp>
      <p:sp>
        <p:nvSpPr>
          <p:cNvPr id="6" name="Content Placeholder 2"/>
          <p:cNvSpPr txBox="1">
            <a:spLocks/>
          </p:cNvSpPr>
          <p:nvPr/>
        </p:nvSpPr>
        <p:spPr>
          <a:xfrm>
            <a:off x="683568" y="1465734"/>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graphicFrame>
        <p:nvGraphicFramePr>
          <p:cNvPr id="5" name="Table 4"/>
          <p:cNvGraphicFramePr>
            <a:graphicFrameLocks noGrp="1"/>
          </p:cNvGraphicFramePr>
          <p:nvPr>
            <p:extLst>
              <p:ext uri="{D42A27DB-BD31-4B8C-83A1-F6EECF244321}">
                <p14:modId xmlns:p14="http://schemas.microsoft.com/office/powerpoint/2010/main" val="1317897414"/>
              </p:ext>
            </p:extLst>
          </p:nvPr>
        </p:nvGraphicFramePr>
        <p:xfrm>
          <a:off x="529199" y="2121880"/>
          <a:ext cx="8291277" cy="375816"/>
        </p:xfrm>
        <a:graphic>
          <a:graphicData uri="http://schemas.openxmlformats.org/drawingml/2006/table">
            <a:tbl>
              <a:tblPr firstRow="1" bandRow="1">
                <a:tableStyleId>{2D5ABB26-0587-4C30-8999-92F81FD0307C}</a:tableStyleId>
              </a:tblPr>
              <a:tblGrid>
                <a:gridCol w="436383"/>
                <a:gridCol w="436383"/>
                <a:gridCol w="436383"/>
                <a:gridCol w="436383"/>
                <a:gridCol w="436383"/>
                <a:gridCol w="436383"/>
                <a:gridCol w="436383"/>
                <a:gridCol w="436383"/>
                <a:gridCol w="436383"/>
                <a:gridCol w="436383"/>
                <a:gridCol w="436383"/>
                <a:gridCol w="436383"/>
                <a:gridCol w="436383"/>
                <a:gridCol w="436383"/>
                <a:gridCol w="436383"/>
                <a:gridCol w="436383"/>
                <a:gridCol w="436383"/>
                <a:gridCol w="436383"/>
                <a:gridCol w="436383"/>
              </a:tblGrid>
              <a:tr h="375816">
                <a:tc>
                  <a:txBody>
                    <a:bodyPr/>
                    <a:lstStyle/>
                    <a:p>
                      <a:pPr algn="ctr"/>
                      <a:r>
                        <a:rPr lang="en-GB" sz="1600" dirty="0" smtClean="0">
                          <a:latin typeface="Arial" panose="020B0604020202020204" pitchFamily="34" charset="0"/>
                          <a:cs typeface="Arial" panose="020B0604020202020204" pitchFamily="34" charset="0"/>
                        </a:rPr>
                        <a:t>2</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19</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3</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45</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77</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10</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25</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29</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60</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1</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064838114"/>
              </p:ext>
            </p:extLst>
          </p:nvPr>
        </p:nvGraphicFramePr>
        <p:xfrm>
          <a:off x="1342958" y="3011292"/>
          <a:ext cx="6109362" cy="375816"/>
        </p:xfrm>
        <a:graphic>
          <a:graphicData uri="http://schemas.openxmlformats.org/drawingml/2006/table">
            <a:tbl>
              <a:tblPr firstRow="1" bandRow="1">
                <a:tableStyleId>{2D5ABB26-0587-4C30-8999-92F81FD0307C}</a:tableStyleId>
              </a:tblPr>
              <a:tblGrid>
                <a:gridCol w="436383"/>
                <a:gridCol w="436383"/>
                <a:gridCol w="436383"/>
                <a:gridCol w="436383"/>
                <a:gridCol w="436383"/>
                <a:gridCol w="436383"/>
                <a:gridCol w="436383"/>
                <a:gridCol w="436383"/>
                <a:gridCol w="436383"/>
                <a:gridCol w="436383"/>
                <a:gridCol w="436383"/>
                <a:gridCol w="436383"/>
                <a:gridCol w="436383"/>
                <a:gridCol w="436383"/>
              </a:tblGrid>
              <a:tr h="375816">
                <a:tc>
                  <a:txBody>
                    <a:bodyPr/>
                    <a:lstStyle/>
                    <a:p>
                      <a:pPr algn="ctr"/>
                      <a:r>
                        <a:rPr lang="en-GB" sz="1600" dirty="0" smtClean="0">
                          <a:latin typeface="Arial" panose="020B0604020202020204" pitchFamily="34" charset="0"/>
                          <a:cs typeface="Arial" panose="020B0604020202020204" pitchFamily="34" charset="0"/>
                        </a:rPr>
                        <a:t>2</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i="0" dirty="0" smtClean="0">
                          <a:latin typeface="Arial" panose="020B0604020202020204" pitchFamily="34" charset="0"/>
                          <a:cs typeface="Arial" panose="020B0604020202020204" pitchFamily="34" charset="0"/>
                        </a:rPr>
                        <a:t>19</a:t>
                      </a:r>
                      <a:endParaRPr lang="en-GB" sz="1600" i="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3</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45</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10</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77</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25</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29</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1</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60</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265116317"/>
              </p:ext>
            </p:extLst>
          </p:nvPr>
        </p:nvGraphicFramePr>
        <p:xfrm>
          <a:off x="1624007" y="3900704"/>
          <a:ext cx="5236596" cy="375816"/>
        </p:xfrm>
        <a:graphic>
          <a:graphicData uri="http://schemas.openxmlformats.org/drawingml/2006/table">
            <a:tbl>
              <a:tblPr firstRow="1" bandRow="1">
                <a:tableStyleId>{2D5ABB26-0587-4C30-8999-92F81FD0307C}</a:tableStyleId>
              </a:tblPr>
              <a:tblGrid>
                <a:gridCol w="436383"/>
                <a:gridCol w="436383"/>
                <a:gridCol w="436383"/>
                <a:gridCol w="436383"/>
                <a:gridCol w="436383"/>
                <a:gridCol w="436383"/>
                <a:gridCol w="436383"/>
                <a:gridCol w="436383"/>
                <a:gridCol w="436383"/>
                <a:gridCol w="436383"/>
                <a:gridCol w="436383"/>
                <a:gridCol w="436383"/>
              </a:tblGrid>
              <a:tr h="375816">
                <a:tc>
                  <a:txBody>
                    <a:bodyPr/>
                    <a:lstStyle/>
                    <a:p>
                      <a:pPr algn="ctr"/>
                      <a:r>
                        <a:rPr lang="en-GB" sz="1600" dirty="0" smtClean="0">
                          <a:latin typeface="Arial" panose="020B0604020202020204" pitchFamily="34" charset="0"/>
                          <a:cs typeface="Arial" panose="020B0604020202020204" pitchFamily="34" charset="0"/>
                        </a:rPr>
                        <a:t>2</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3</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19</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45</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10</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25</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29</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77</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1</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60</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459122212"/>
              </p:ext>
            </p:extLst>
          </p:nvPr>
        </p:nvGraphicFramePr>
        <p:xfrm>
          <a:off x="1650785" y="4727559"/>
          <a:ext cx="5236596" cy="335280"/>
        </p:xfrm>
        <a:graphic>
          <a:graphicData uri="http://schemas.openxmlformats.org/drawingml/2006/table">
            <a:tbl>
              <a:tblPr firstRow="1" bandRow="1">
                <a:tableStyleId>{2D5ABB26-0587-4C30-8999-92F81FD0307C}</a:tableStyleId>
              </a:tblPr>
              <a:tblGrid>
                <a:gridCol w="436383"/>
                <a:gridCol w="436383"/>
                <a:gridCol w="436383"/>
                <a:gridCol w="436383"/>
                <a:gridCol w="436383"/>
                <a:gridCol w="436383"/>
                <a:gridCol w="436383"/>
                <a:gridCol w="436383"/>
                <a:gridCol w="436383"/>
                <a:gridCol w="436383"/>
                <a:gridCol w="436383"/>
                <a:gridCol w="436383"/>
              </a:tblGrid>
              <a:tr h="121807">
                <a:tc>
                  <a:txBody>
                    <a:bodyPr/>
                    <a:lstStyle/>
                    <a:p>
                      <a:pPr algn="ctr"/>
                      <a:r>
                        <a:rPr lang="en-GB" sz="1600" dirty="0" smtClean="0">
                          <a:latin typeface="Arial" panose="020B0604020202020204" pitchFamily="34" charset="0"/>
                          <a:cs typeface="Arial" panose="020B0604020202020204" pitchFamily="34" charset="0"/>
                        </a:rPr>
                        <a:t>2</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3</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10</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19</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25</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29</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45</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77</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1</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sz="1600" dirty="0" smtClean="0">
                          <a:latin typeface="Arial" panose="020B0604020202020204" pitchFamily="34" charset="0"/>
                          <a:cs typeface="Arial" panose="020B0604020202020204" pitchFamily="34" charset="0"/>
                        </a:rPr>
                        <a:t>60</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44233060"/>
              </p:ext>
            </p:extLst>
          </p:nvPr>
        </p:nvGraphicFramePr>
        <p:xfrm>
          <a:off x="2237678" y="5498182"/>
          <a:ext cx="4363830" cy="375816"/>
        </p:xfrm>
        <a:graphic>
          <a:graphicData uri="http://schemas.openxmlformats.org/drawingml/2006/table">
            <a:tbl>
              <a:tblPr firstRow="1" bandRow="1">
                <a:tableStyleId>{2D5ABB26-0587-4C30-8999-92F81FD0307C}</a:tableStyleId>
              </a:tblPr>
              <a:tblGrid>
                <a:gridCol w="436383"/>
                <a:gridCol w="436383"/>
                <a:gridCol w="436383"/>
                <a:gridCol w="436383"/>
                <a:gridCol w="436383"/>
                <a:gridCol w="436383"/>
                <a:gridCol w="436383"/>
                <a:gridCol w="436383"/>
                <a:gridCol w="436383"/>
                <a:gridCol w="436383"/>
              </a:tblGrid>
              <a:tr h="375816">
                <a:tc>
                  <a:txBody>
                    <a:bodyPr/>
                    <a:lstStyle/>
                    <a:p>
                      <a:pPr algn="ctr"/>
                      <a:r>
                        <a:rPr lang="en-GB" sz="1600" dirty="0" smtClean="0">
                          <a:latin typeface="Arial" panose="020B0604020202020204" pitchFamily="34" charset="0"/>
                          <a:cs typeface="Arial" panose="020B0604020202020204" pitchFamily="34" charset="0"/>
                        </a:rPr>
                        <a:t>1</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2</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3</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10</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19</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25</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29</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45</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60</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GB" sz="1600" dirty="0" smtClean="0">
                          <a:latin typeface="Arial" panose="020B0604020202020204" pitchFamily="34" charset="0"/>
                          <a:cs typeface="Arial" panose="020B0604020202020204" pitchFamily="34" charset="0"/>
                        </a:rPr>
                        <a:t>77</a:t>
                      </a:r>
                      <a:endParaRPr lang="en-GB" sz="1600"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cxnSp>
        <p:nvCxnSpPr>
          <p:cNvPr id="12" name="Straight Arrow Connector 11"/>
          <p:cNvCxnSpPr>
            <a:stCxn id="4" idx="1"/>
          </p:cNvCxnSpPr>
          <p:nvPr/>
        </p:nvCxnSpPr>
        <p:spPr>
          <a:xfrm flipH="1">
            <a:off x="971600" y="1542604"/>
            <a:ext cx="1440159" cy="579276"/>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1835695" y="1743553"/>
            <a:ext cx="1080121" cy="401830"/>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2699791" y="1710985"/>
            <a:ext cx="720081" cy="41089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3563887" y="1710985"/>
            <a:ext cx="360039" cy="41089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211960" y="1710985"/>
            <a:ext cx="113184" cy="41089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436096" y="1737203"/>
            <a:ext cx="455198" cy="38467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6207597" y="1724365"/>
            <a:ext cx="1316731" cy="39751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6804249" y="1723481"/>
            <a:ext cx="1584175" cy="421902"/>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827583" y="2502355"/>
            <a:ext cx="630046" cy="50893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1635229" y="2502355"/>
            <a:ext cx="200466" cy="50893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64046" y="2502355"/>
            <a:ext cx="235744" cy="517344"/>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3131839" y="2473846"/>
            <a:ext cx="216026" cy="526353"/>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4228099" y="2517768"/>
            <a:ext cx="0" cy="493524"/>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608004" y="2483305"/>
            <a:ext cx="468054" cy="518462"/>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a:off x="5564694" y="2502355"/>
            <a:ext cx="313792" cy="499412"/>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7164288" y="2502355"/>
            <a:ext cx="432049" cy="499412"/>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7452320" y="2483305"/>
            <a:ext cx="936104" cy="516894"/>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1619671" y="3386868"/>
            <a:ext cx="432049" cy="50917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a:off x="2555774" y="3386868"/>
            <a:ext cx="360042" cy="50917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4242305" y="3386868"/>
            <a:ext cx="365699" cy="50917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a:off x="5076056" y="3386868"/>
            <a:ext cx="488638" cy="509177"/>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6397911" y="3371435"/>
            <a:ext cx="441804" cy="524610"/>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2464046" y="4282043"/>
            <a:ext cx="292574" cy="438373"/>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9" idx="2"/>
          </p:cNvCxnSpPr>
          <p:nvPr/>
        </p:nvCxnSpPr>
        <p:spPr>
          <a:xfrm flipH="1">
            <a:off x="4067944" y="4276520"/>
            <a:ext cx="174361" cy="451039"/>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H="1">
            <a:off x="5891294" y="4289186"/>
            <a:ext cx="506617" cy="411068"/>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878486" y="1710985"/>
            <a:ext cx="781746" cy="410895"/>
          </a:xfrm>
          <a:prstGeom prst="straightConnector1">
            <a:avLst/>
          </a:prstGeom>
          <a:ln>
            <a:solidFill>
              <a:srgbClr val="7CCFDB"/>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4" name="Table 3"/>
          <p:cNvGraphicFramePr>
            <a:graphicFrameLocks noGrp="1"/>
          </p:cNvGraphicFramePr>
          <p:nvPr>
            <p:extLst>
              <p:ext uri="{D42A27DB-BD31-4B8C-83A1-F6EECF244321}">
                <p14:modId xmlns:p14="http://schemas.microsoft.com/office/powerpoint/2010/main" val="2132336503"/>
              </p:ext>
            </p:extLst>
          </p:nvPr>
        </p:nvGraphicFramePr>
        <p:xfrm>
          <a:off x="2411759" y="1354696"/>
          <a:ext cx="4392490" cy="375816"/>
        </p:xfrm>
        <a:graphic>
          <a:graphicData uri="http://schemas.openxmlformats.org/drawingml/2006/table">
            <a:tbl>
              <a:tblPr firstRow="1" bandRow="1">
                <a:tableStyleId>{616DA210-FB5B-4158-B5E0-FEB733F419BA}</a:tableStyleId>
              </a:tblPr>
              <a:tblGrid>
                <a:gridCol w="439249"/>
                <a:gridCol w="439249"/>
                <a:gridCol w="439249"/>
                <a:gridCol w="439249"/>
                <a:gridCol w="439249"/>
                <a:gridCol w="439249"/>
                <a:gridCol w="439249"/>
                <a:gridCol w="439249"/>
                <a:gridCol w="439249"/>
                <a:gridCol w="439249"/>
              </a:tblGrid>
              <a:tr h="375816">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r>
                        <a:rPr lang="en-GB" dirty="0" smtClean="0">
                          <a:latin typeface="Arial" panose="020B0604020202020204" pitchFamily="34" charset="0"/>
                          <a:cs typeface="Arial" panose="020B0604020202020204" pitchFamily="34" charset="0"/>
                        </a:rPr>
                        <a:t>19</a:t>
                      </a:r>
                      <a:endParaRPr lang="en-GB"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r>
                        <a:rPr lang="en-GB" dirty="0" smtClean="0">
                          <a:latin typeface="Arial" panose="020B0604020202020204" pitchFamily="34" charset="0"/>
                          <a:cs typeface="Arial" panose="020B0604020202020204" pitchFamily="34" charset="0"/>
                        </a:rPr>
                        <a:t>45</a:t>
                      </a:r>
                      <a:endParaRPr lang="en-GB"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r>
                        <a:rPr lang="en-GB" dirty="0" smtClean="0">
                          <a:latin typeface="Arial" panose="020B0604020202020204" pitchFamily="34" charset="0"/>
                          <a:cs typeface="Arial" panose="020B0604020202020204" pitchFamily="34" charset="0"/>
                        </a:rPr>
                        <a:t>77</a:t>
                      </a:r>
                      <a:endParaRPr lang="en-GB"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r>
                        <a:rPr lang="en-GB" dirty="0" smtClean="0">
                          <a:latin typeface="Arial" panose="020B0604020202020204" pitchFamily="34" charset="0"/>
                          <a:cs typeface="Arial" panose="020B0604020202020204" pitchFamily="34" charset="0"/>
                        </a:rPr>
                        <a:t>25</a:t>
                      </a:r>
                      <a:endParaRPr lang="en-GB"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r>
                        <a:rPr lang="en-GB" dirty="0" smtClean="0">
                          <a:latin typeface="Arial" panose="020B0604020202020204" pitchFamily="34" charset="0"/>
                          <a:cs typeface="Arial" panose="020B0604020202020204" pitchFamily="34" charset="0"/>
                        </a:rPr>
                        <a:t>29</a:t>
                      </a:r>
                      <a:endParaRPr lang="en-GB"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r>
                        <a:rPr lang="en-GB" dirty="0" smtClean="0">
                          <a:latin typeface="Arial" panose="020B0604020202020204" pitchFamily="34" charset="0"/>
                          <a:cs typeface="Arial" panose="020B0604020202020204" pitchFamily="34" charset="0"/>
                        </a:rPr>
                        <a:t>60</a:t>
                      </a:r>
                      <a:endParaRPr lang="en-GB"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lnL w="12700" cap="flat" cmpd="sng" algn="ctr">
                      <a:solidFill>
                        <a:srgbClr val="7CCFDB"/>
                      </a:solidFill>
                      <a:prstDash val="solid"/>
                      <a:round/>
                      <a:headEnd type="none" w="med" len="med"/>
                      <a:tailEnd type="none" w="med" len="med"/>
                    </a:lnL>
                    <a:lnR w="12700" cap="flat" cmpd="sng" algn="ctr">
                      <a:solidFill>
                        <a:srgbClr val="7CCFDB"/>
                      </a:solidFill>
                      <a:prstDash val="solid"/>
                      <a:round/>
                      <a:headEnd type="none" w="med" len="med"/>
                      <a:tailEnd type="none" w="med" len="med"/>
                    </a:lnR>
                    <a:lnT w="12700" cap="flat" cmpd="sng" algn="ctr">
                      <a:solidFill>
                        <a:srgbClr val="7CCFDB"/>
                      </a:solidFill>
                      <a:prstDash val="solid"/>
                      <a:round/>
                      <a:headEnd type="none" w="med" len="med"/>
                      <a:tailEnd type="none" w="med" len="med"/>
                    </a:lnT>
                    <a:lnB w="12700" cap="flat" cmpd="sng" algn="ctr">
                      <a:solidFill>
                        <a:srgbClr val="7CCFDB"/>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870763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9"/>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6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65"/>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67"/>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69"/>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71"/>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4</a:t>
            </a:r>
            <a:endParaRPr lang="en-GB" dirty="0"/>
          </a:p>
        </p:txBody>
      </p:sp>
      <p:sp>
        <p:nvSpPr>
          <p:cNvPr id="3" name="Text Placeholder 2"/>
          <p:cNvSpPr>
            <a:spLocks noGrp="1"/>
          </p:cNvSpPr>
          <p:nvPr>
            <p:ph idx="1"/>
          </p:nvPr>
        </p:nvSpPr>
        <p:spPr/>
        <p:txBody>
          <a:bodyPr>
            <a:normAutofit/>
          </a:bodyPr>
          <a:lstStyle/>
          <a:p>
            <a:r>
              <a:rPr lang="en-GB" dirty="0" smtClean="0"/>
              <a:t>Work in pairs to set up one list of up to 12 items to order.</a:t>
            </a:r>
          </a:p>
          <a:p>
            <a:r>
              <a:rPr lang="en-GB" dirty="0" smtClean="0"/>
              <a:t>One person use a bubble sort to sort the list.</a:t>
            </a:r>
          </a:p>
          <a:p>
            <a:r>
              <a:rPr lang="en-GB" dirty="0" smtClean="0"/>
              <a:t>One person use a merge sort to sort the list.</a:t>
            </a:r>
          </a:p>
          <a:p>
            <a:r>
              <a:rPr lang="en-GB" dirty="0" smtClean="0"/>
              <a:t>Record how many moves (a comparison is a move) each one takes.</a:t>
            </a:r>
          </a:p>
          <a:p>
            <a:r>
              <a:rPr lang="en-GB" dirty="0" smtClean="0"/>
              <a:t>Which was fastest?</a:t>
            </a:r>
          </a:p>
          <a:p>
            <a:r>
              <a:rPr lang="en-GB" dirty="0" smtClean="0"/>
              <a:t>Why?</a:t>
            </a:r>
          </a:p>
        </p:txBody>
      </p:sp>
    </p:spTree>
    <p:extLst>
      <p:ext uri="{BB962C8B-B14F-4D97-AF65-F5344CB8AC3E}">
        <p14:creationId xmlns:p14="http://schemas.microsoft.com/office/powerpoint/2010/main" val="2422592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4" name="Content Placeholder 3"/>
          <p:cNvSpPr>
            <a:spLocks noGrp="1"/>
          </p:cNvSpPr>
          <p:nvPr>
            <p:ph idx="1"/>
          </p:nvPr>
        </p:nvSpPr>
        <p:spPr/>
        <p:txBody>
          <a:bodyPr>
            <a:normAutofit/>
          </a:bodyPr>
          <a:lstStyle/>
          <a:p>
            <a:pPr marL="285750" indent="-285750"/>
            <a:r>
              <a:rPr lang="en-GB" sz="2400" dirty="0"/>
              <a:t>Get into </a:t>
            </a:r>
            <a:r>
              <a:rPr lang="en-GB" sz="2400" dirty="0" smtClean="0"/>
              <a:t>pairs.</a:t>
            </a:r>
            <a:endParaRPr lang="en-GB" sz="2400" dirty="0"/>
          </a:p>
          <a:p>
            <a:pPr marL="285750" indent="-285750"/>
            <a:r>
              <a:rPr lang="en-GB" sz="2400" dirty="0"/>
              <a:t>Identify one student as student 1, the other as student </a:t>
            </a:r>
            <a:r>
              <a:rPr lang="en-GB" sz="2400" dirty="0" smtClean="0"/>
              <a:t>2.</a:t>
            </a:r>
            <a:endParaRPr lang="en-GB" sz="2400" dirty="0"/>
          </a:p>
          <a:p>
            <a:pPr marL="285750" indent="-285750"/>
            <a:r>
              <a:rPr lang="en-GB" sz="2400" dirty="0"/>
              <a:t>Student 1 needs to give student 2 direct instructions on how to perform a </a:t>
            </a:r>
            <a:r>
              <a:rPr lang="en-GB" sz="2400" dirty="0" smtClean="0"/>
              <a:t>merge sort.</a:t>
            </a:r>
            <a:endParaRPr lang="en-GB" sz="2400" dirty="0"/>
          </a:p>
          <a:p>
            <a:pPr marL="285750" indent="-285750"/>
            <a:r>
              <a:rPr lang="en-GB" sz="2400" dirty="0"/>
              <a:t>Student 2 needs to act out the exact instructions on the deck of </a:t>
            </a:r>
            <a:r>
              <a:rPr lang="en-GB" sz="2400" dirty="0" smtClean="0"/>
              <a:t>cards.</a:t>
            </a:r>
          </a:p>
          <a:p>
            <a:pPr marL="285750" indent="-285750"/>
            <a:r>
              <a:rPr lang="en-GB" sz="2400" dirty="0" smtClean="0"/>
              <a:t>Student 2 needs to be ready to correct student 1 if needed.</a:t>
            </a:r>
          </a:p>
          <a:p>
            <a:pPr marL="285750" indent="-285750"/>
            <a:r>
              <a:rPr lang="en-GB" sz="2400" dirty="0" smtClean="0"/>
              <a:t>If you finish, swap over and student 2 needs to tell student 1 how to perform the other type of search.</a:t>
            </a:r>
            <a:endParaRPr lang="en-GB" sz="2400" dirty="0"/>
          </a:p>
        </p:txBody>
      </p:sp>
    </p:spTree>
    <p:extLst>
      <p:ext uri="{BB962C8B-B14F-4D97-AF65-F5344CB8AC3E}">
        <p14:creationId xmlns:p14="http://schemas.microsoft.com/office/powerpoint/2010/main" val="4044215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317557" y="4509888"/>
            <a:ext cx="8508886"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
        <p:nvSpPr>
          <p:cNvPr id="5" name="Text Box 2"/>
          <p:cNvSpPr txBox="1">
            <a:spLocks noChangeArrowheads="1"/>
          </p:cNvSpPr>
          <p:nvPr/>
        </p:nvSpPr>
        <p:spPr bwMode="auto">
          <a:xfrm>
            <a:off x="324303" y="3933056"/>
            <a:ext cx="8502140" cy="648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We’d like to know your view on the resources we produce.  By clicking on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3"/>
              </a:rPr>
              <a:t>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or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4"/>
              </a:rPr>
              <a:t>Dislike’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you can help us to ensure that our resources work for you.  When the email template pops up please add additional comments if you wish and then just click ‘Send’.  Thank you.</a:t>
            </a:r>
          </a:p>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rgbClr val="000000"/>
                </a:solidFill>
                <a:effectLst/>
                <a:latin typeface="Calibri" pitchFamily="34" charset="0"/>
                <a:cs typeface="Arial" pitchFamily="34" charset="0"/>
              </a:rPr>
              <a:t>If you do not currently offer this OCR qualification but would like to do so, please complete the Expression of Interest Form which can be found here: </a:t>
            </a:r>
            <a:r>
              <a:rPr kumimoji="0" lang="en-GB" altLang="en-US" sz="800" b="0" i="0" u="none" strike="noStrike" cap="none" normalizeH="0" baseline="0" dirty="0" smtClean="0">
                <a:ln>
                  <a:noFill/>
                </a:ln>
                <a:solidFill>
                  <a:schemeClr val="tx1"/>
                </a:solidFill>
                <a:effectLst/>
                <a:latin typeface="Calibri" pitchFamily="34" charset="0"/>
                <a:cs typeface="Arial" pitchFamily="34" charset="0"/>
                <a:hlinkClick r:id="rId5"/>
              </a:rPr>
              <a:t>www.ocr.org.uk/expression-of-interest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12263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Big Picture</a:t>
            </a:r>
            <a:endParaRPr lang="en-GB" b="1" dirty="0">
              <a:solidFill>
                <a:srgbClr val="002060"/>
              </a:solidFill>
            </a:endParaRPr>
          </a:p>
        </p:txBody>
      </p:sp>
      <p:sp>
        <p:nvSpPr>
          <p:cNvPr id="3" name="Text Placeholder 2"/>
          <p:cNvSpPr>
            <a:spLocks noGrp="1"/>
          </p:cNvSpPr>
          <p:nvPr>
            <p:ph idx="1"/>
          </p:nvPr>
        </p:nvSpPr>
        <p:spPr/>
        <p:txBody>
          <a:bodyPr/>
          <a:lstStyle/>
          <a:p>
            <a:pPr lvl="0"/>
            <a:r>
              <a:rPr lang="en-GB" dirty="0"/>
              <a:t>Bubble sort is one method of sorting and is great in some situations ...</a:t>
            </a:r>
          </a:p>
          <a:p>
            <a:pPr lvl="0"/>
            <a:r>
              <a:rPr lang="en-GB" dirty="0"/>
              <a:t>... but there is not only one method of </a:t>
            </a:r>
            <a:r>
              <a:rPr lang="en-GB" dirty="0" smtClean="0"/>
              <a:t>sorting.</a:t>
            </a:r>
            <a:endParaRPr lang="en-GB" dirty="0"/>
          </a:p>
          <a:p>
            <a:r>
              <a:rPr lang="en-GB" dirty="0"/>
              <a:t>Do you ever use a bubble sort?</a:t>
            </a:r>
          </a:p>
        </p:txBody>
      </p:sp>
    </p:spTree>
    <p:extLst>
      <p:ext uri="{BB962C8B-B14F-4D97-AF65-F5344CB8AC3E}">
        <p14:creationId xmlns:p14="http://schemas.microsoft.com/office/powerpoint/2010/main" val="3099228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Objectives</a:t>
            </a:r>
            <a:endParaRPr lang="en-GB" b="1" dirty="0">
              <a:solidFill>
                <a:srgbClr val="002060"/>
              </a:solidFill>
            </a:endParaRPr>
          </a:p>
        </p:txBody>
      </p:sp>
      <p:sp>
        <p:nvSpPr>
          <p:cNvPr id="3" name="Text Placeholder 2"/>
          <p:cNvSpPr>
            <a:spLocks noGrp="1"/>
          </p:cNvSpPr>
          <p:nvPr>
            <p:ph idx="1"/>
          </p:nvPr>
        </p:nvSpPr>
        <p:spPr/>
        <p:txBody>
          <a:bodyPr/>
          <a:lstStyle/>
          <a:p>
            <a:pPr lvl="0"/>
            <a:r>
              <a:rPr lang="en-GB" dirty="0"/>
              <a:t>Understand the principles of a merge </a:t>
            </a:r>
            <a:r>
              <a:rPr lang="en-GB" dirty="0" smtClean="0"/>
              <a:t>sort.</a:t>
            </a:r>
            <a:endParaRPr lang="en-GB" dirty="0"/>
          </a:p>
          <a:p>
            <a:r>
              <a:rPr lang="en-GB" dirty="0"/>
              <a:t>Be able to perform a merge sort on a set of </a:t>
            </a:r>
            <a:r>
              <a:rPr lang="en-GB" dirty="0" smtClean="0"/>
              <a:t>data.</a:t>
            </a:r>
            <a:endParaRPr lang="en-GB" sz="3200" dirty="0"/>
          </a:p>
        </p:txBody>
      </p:sp>
    </p:spTree>
    <p:extLst>
      <p:ext uri="{BB962C8B-B14F-4D97-AF65-F5344CB8AC3E}">
        <p14:creationId xmlns:p14="http://schemas.microsoft.com/office/powerpoint/2010/main" val="3950993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Engagement Activity</a:t>
            </a:r>
            <a:endParaRPr lang="en-GB" dirty="0"/>
          </a:p>
        </p:txBody>
      </p:sp>
      <p:sp>
        <p:nvSpPr>
          <p:cNvPr id="3" name="Text Placeholder 2"/>
          <p:cNvSpPr>
            <a:spLocks noGrp="1"/>
          </p:cNvSpPr>
          <p:nvPr>
            <p:ph idx="1"/>
          </p:nvPr>
        </p:nvSpPr>
        <p:spPr/>
        <p:txBody>
          <a:bodyPr/>
          <a:lstStyle/>
          <a:p>
            <a:r>
              <a:rPr lang="en-GB" dirty="0" smtClean="0"/>
              <a:t>You know how a bubble sort works.</a:t>
            </a:r>
          </a:p>
          <a:p>
            <a:r>
              <a:rPr lang="en-GB" dirty="0" smtClean="0"/>
              <a:t>Deal 10 cards.</a:t>
            </a:r>
          </a:p>
          <a:p>
            <a:r>
              <a:rPr lang="en-GB" dirty="0" smtClean="0"/>
              <a:t>Sort them (as a computer would)...</a:t>
            </a:r>
          </a:p>
          <a:p>
            <a:r>
              <a:rPr lang="en-GB" dirty="0" smtClean="0"/>
              <a:t>...however...</a:t>
            </a:r>
          </a:p>
          <a:p>
            <a:r>
              <a:rPr lang="en-GB" dirty="0" smtClean="0"/>
              <a:t>…you are not allowed to use a bubble sort.</a:t>
            </a:r>
          </a:p>
          <a:p>
            <a:r>
              <a:rPr lang="en-GB" dirty="0" smtClean="0"/>
              <a:t>Develop your own way of sorting them.</a:t>
            </a:r>
            <a:endParaRPr lang="en-GB" dirty="0"/>
          </a:p>
        </p:txBody>
      </p:sp>
    </p:spTree>
    <p:extLst>
      <p:ext uri="{BB962C8B-B14F-4D97-AF65-F5344CB8AC3E}">
        <p14:creationId xmlns:p14="http://schemas.microsoft.com/office/powerpoint/2010/main" val="269967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Words</a:t>
            </a:r>
            <a:endParaRPr lang="en-GB" dirty="0"/>
          </a:p>
        </p:txBody>
      </p:sp>
      <p:sp>
        <p:nvSpPr>
          <p:cNvPr id="4" name="Text Placeholder 3"/>
          <p:cNvSpPr>
            <a:spLocks noGrp="1"/>
          </p:cNvSpPr>
          <p:nvPr>
            <p:ph idx="1"/>
          </p:nvPr>
        </p:nvSpPr>
        <p:spPr/>
        <p:txBody>
          <a:bodyPr/>
          <a:lstStyle/>
          <a:p>
            <a:r>
              <a:rPr lang="en-GB" b="1" dirty="0" smtClean="0"/>
              <a:t>Merge </a:t>
            </a:r>
            <a:r>
              <a:rPr lang="en-GB" b="1" dirty="0"/>
              <a:t>sort </a:t>
            </a:r>
            <a:r>
              <a:rPr lang="en-GB" dirty="0"/>
              <a:t>– a list is split into individual lists, these are then combined (2 lists at a time</a:t>
            </a:r>
            <a:r>
              <a:rPr lang="en-GB" dirty="0" smtClean="0"/>
              <a:t>).</a:t>
            </a:r>
          </a:p>
          <a:p>
            <a:r>
              <a:rPr lang="en-GB" b="1" dirty="0" smtClean="0"/>
              <a:t>List </a:t>
            </a:r>
            <a:r>
              <a:rPr lang="en-GB" dirty="0"/>
              <a:t>– </a:t>
            </a:r>
            <a:r>
              <a:rPr lang="en-GB" dirty="0" smtClean="0"/>
              <a:t>a set of data.</a:t>
            </a:r>
            <a:endParaRPr lang="en-GB" dirty="0"/>
          </a:p>
        </p:txBody>
      </p:sp>
    </p:spTree>
    <p:extLst>
      <p:ext uri="{BB962C8B-B14F-4D97-AF65-F5344CB8AC3E}">
        <p14:creationId xmlns:p14="http://schemas.microsoft.com/office/powerpoint/2010/main" val="968845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Merging Lists</a:t>
            </a:r>
            <a:endParaRPr lang="en-GB" dirty="0"/>
          </a:p>
        </p:txBody>
      </p:sp>
      <p:sp>
        <p:nvSpPr>
          <p:cNvPr id="3" name="Text Placeholder 2"/>
          <p:cNvSpPr>
            <a:spLocks noGrp="1"/>
          </p:cNvSpPr>
          <p:nvPr>
            <p:ph idx="1"/>
          </p:nvPr>
        </p:nvSpPr>
        <p:spPr/>
        <p:txBody>
          <a:bodyPr>
            <a:normAutofit/>
          </a:bodyPr>
          <a:lstStyle/>
          <a:p>
            <a:r>
              <a:rPr lang="en-GB" dirty="0" smtClean="0"/>
              <a:t>Split all elements into individual lists.</a:t>
            </a:r>
          </a:p>
          <a:p>
            <a:r>
              <a:rPr lang="en-GB" dirty="0" smtClean="0"/>
              <a:t>Compare the first element in both lists.</a:t>
            </a:r>
          </a:p>
          <a:p>
            <a:r>
              <a:rPr lang="en-GB" dirty="0" smtClean="0"/>
              <a:t>Put the smallest into a new list.</a:t>
            </a:r>
          </a:p>
          <a:p>
            <a:r>
              <a:rPr lang="en-GB" dirty="0" smtClean="0"/>
              <a:t>Compare the next element of 1 list with the second element of the 2</a:t>
            </a:r>
            <a:r>
              <a:rPr lang="en-GB" baseline="30000" dirty="0" smtClean="0"/>
              <a:t>nd</a:t>
            </a:r>
            <a:r>
              <a:rPr lang="en-GB" dirty="0" smtClean="0"/>
              <a:t> list.</a:t>
            </a:r>
          </a:p>
          <a:p>
            <a:r>
              <a:rPr lang="en-GB" dirty="0" smtClean="0"/>
              <a:t>Put the smallest into a new list.</a:t>
            </a:r>
          </a:p>
          <a:p>
            <a:r>
              <a:rPr lang="en-GB" dirty="0" smtClean="0"/>
              <a:t>Repeat until merged.</a:t>
            </a:r>
            <a:endParaRPr lang="en-GB" dirty="0"/>
          </a:p>
        </p:txBody>
      </p:sp>
    </p:spTree>
    <p:extLst>
      <p:ext uri="{BB962C8B-B14F-4D97-AF65-F5344CB8AC3E}">
        <p14:creationId xmlns:p14="http://schemas.microsoft.com/office/powerpoint/2010/main" val="762403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043495833"/>
              </p:ext>
            </p:extLst>
          </p:nvPr>
        </p:nvGraphicFramePr>
        <p:xfrm>
          <a:off x="504121" y="1801231"/>
          <a:ext cx="1584030" cy="375816"/>
        </p:xfrm>
        <a:graphic>
          <a:graphicData uri="http://schemas.openxmlformats.org/drawingml/2006/table">
            <a:tbl>
              <a:tblPr firstRow="1" bandRow="1">
                <a:tableStyleId>{5C22544A-7EE6-4342-B048-85BDC9FD1C3A}</a:tableStyleId>
              </a:tblPr>
              <a:tblGrid>
                <a:gridCol w="528010"/>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528019172"/>
              </p:ext>
            </p:extLst>
          </p:nvPr>
        </p:nvGraphicFramePr>
        <p:xfrm>
          <a:off x="2520345" y="1801231"/>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sp>
        <p:nvSpPr>
          <p:cNvPr id="6" name="TextBox 5"/>
          <p:cNvSpPr txBox="1"/>
          <p:nvPr/>
        </p:nvSpPr>
        <p:spPr>
          <a:xfrm>
            <a:off x="504121" y="1346403"/>
            <a:ext cx="8424936"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List A		  List B				Merged List</a:t>
            </a:r>
            <a:endParaRPr lang="en-GB" sz="2000"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273540332"/>
              </p:ext>
            </p:extLst>
          </p:nvPr>
        </p:nvGraphicFramePr>
        <p:xfrm>
          <a:off x="5064579" y="1801231"/>
          <a:ext cx="3912097" cy="365760"/>
        </p:xfrm>
        <a:graphic>
          <a:graphicData uri="http://schemas.openxmlformats.org/drawingml/2006/table">
            <a:tbl>
              <a:tblPr firstRow="1" bandRow="1">
                <a:tableStyleId>{5C22544A-7EE6-4342-B048-85BDC9FD1C3A}</a:tableStyleId>
              </a:tblPr>
              <a:tblGrid>
                <a:gridCol w="558871"/>
                <a:gridCol w="558871"/>
                <a:gridCol w="558871"/>
                <a:gridCol w="558871"/>
                <a:gridCol w="558871"/>
                <a:gridCol w="558871"/>
                <a:gridCol w="558871"/>
              </a:tblGrid>
              <a:tr h="3600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4162226694"/>
              </p:ext>
            </p:extLst>
          </p:nvPr>
        </p:nvGraphicFramePr>
        <p:xfrm>
          <a:off x="504121" y="2369930"/>
          <a:ext cx="1584030" cy="375816"/>
        </p:xfrm>
        <a:graphic>
          <a:graphicData uri="http://schemas.openxmlformats.org/drawingml/2006/table">
            <a:tbl>
              <a:tblPr firstRow="1" bandRow="1">
                <a:tableStyleId>{5C22544A-7EE6-4342-B048-85BDC9FD1C3A}</a:tableStyleId>
              </a:tblPr>
              <a:tblGrid>
                <a:gridCol w="528010"/>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664496495"/>
              </p:ext>
            </p:extLst>
          </p:nvPr>
        </p:nvGraphicFramePr>
        <p:xfrm>
          <a:off x="2520345" y="2369930"/>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974128281"/>
              </p:ext>
            </p:extLst>
          </p:nvPr>
        </p:nvGraphicFramePr>
        <p:xfrm>
          <a:off x="5064579" y="2369930"/>
          <a:ext cx="3912097" cy="365760"/>
        </p:xfrm>
        <a:graphic>
          <a:graphicData uri="http://schemas.openxmlformats.org/drawingml/2006/table">
            <a:tbl>
              <a:tblPr firstRow="1" bandRow="1">
                <a:tableStyleId>{5C22544A-7EE6-4342-B048-85BDC9FD1C3A}</a:tableStyleId>
              </a:tblPr>
              <a:tblGrid>
                <a:gridCol w="558871"/>
                <a:gridCol w="558871"/>
                <a:gridCol w="558871"/>
                <a:gridCol w="558871"/>
                <a:gridCol w="558871"/>
                <a:gridCol w="558871"/>
                <a:gridCol w="558871"/>
              </a:tblGrid>
              <a:tr h="3600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379273360"/>
              </p:ext>
            </p:extLst>
          </p:nvPr>
        </p:nvGraphicFramePr>
        <p:xfrm>
          <a:off x="486531" y="2938629"/>
          <a:ext cx="1584030" cy="375816"/>
        </p:xfrm>
        <a:graphic>
          <a:graphicData uri="http://schemas.openxmlformats.org/drawingml/2006/table">
            <a:tbl>
              <a:tblPr firstRow="1" bandRow="1">
                <a:tableStyleId>{5C22544A-7EE6-4342-B048-85BDC9FD1C3A}</a:tableStyleId>
              </a:tblPr>
              <a:tblGrid>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663535454"/>
              </p:ext>
            </p:extLst>
          </p:nvPr>
        </p:nvGraphicFramePr>
        <p:xfrm>
          <a:off x="2502755" y="2938629"/>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41922620"/>
              </p:ext>
            </p:extLst>
          </p:nvPr>
        </p:nvGraphicFramePr>
        <p:xfrm>
          <a:off x="5046989" y="2938629"/>
          <a:ext cx="3912097" cy="365760"/>
        </p:xfrm>
        <a:graphic>
          <a:graphicData uri="http://schemas.openxmlformats.org/drawingml/2006/table">
            <a:tbl>
              <a:tblPr firstRow="1" bandRow="1">
                <a:tableStyleId>{5C22544A-7EE6-4342-B048-85BDC9FD1C3A}</a:tableStyleId>
              </a:tblPr>
              <a:tblGrid>
                <a:gridCol w="558871"/>
                <a:gridCol w="558871"/>
                <a:gridCol w="558871"/>
                <a:gridCol w="558871"/>
                <a:gridCol w="558871"/>
                <a:gridCol w="558871"/>
                <a:gridCol w="558871"/>
              </a:tblGrid>
              <a:tr h="3600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372056710"/>
              </p:ext>
            </p:extLst>
          </p:nvPr>
        </p:nvGraphicFramePr>
        <p:xfrm>
          <a:off x="486531" y="3507328"/>
          <a:ext cx="1584030" cy="375816"/>
        </p:xfrm>
        <a:graphic>
          <a:graphicData uri="http://schemas.openxmlformats.org/drawingml/2006/table">
            <a:tbl>
              <a:tblPr firstRow="1" bandRow="1">
                <a:tableStyleId>{5C22544A-7EE6-4342-B048-85BDC9FD1C3A}</a:tableStyleId>
              </a:tblPr>
              <a:tblGrid>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solidFill>
                      <a:schemeClr val="accent2"/>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168101099"/>
              </p:ext>
            </p:extLst>
          </p:nvPr>
        </p:nvGraphicFramePr>
        <p:xfrm>
          <a:off x="2502755" y="3507328"/>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351924647"/>
              </p:ext>
            </p:extLst>
          </p:nvPr>
        </p:nvGraphicFramePr>
        <p:xfrm>
          <a:off x="5046989" y="3507328"/>
          <a:ext cx="3912097" cy="365760"/>
        </p:xfrm>
        <a:graphic>
          <a:graphicData uri="http://schemas.openxmlformats.org/drawingml/2006/table">
            <a:tbl>
              <a:tblPr firstRow="1" bandRow="1">
                <a:tableStyleId>{5C22544A-7EE6-4342-B048-85BDC9FD1C3A}</a:tableStyleId>
              </a:tblPr>
              <a:tblGrid>
                <a:gridCol w="558871"/>
                <a:gridCol w="558871"/>
                <a:gridCol w="558871"/>
                <a:gridCol w="558871"/>
                <a:gridCol w="558871"/>
                <a:gridCol w="558871"/>
                <a:gridCol w="558871"/>
              </a:tblGrid>
              <a:tr h="3600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511595446"/>
              </p:ext>
            </p:extLst>
          </p:nvPr>
        </p:nvGraphicFramePr>
        <p:xfrm>
          <a:off x="479386" y="4076027"/>
          <a:ext cx="1584030" cy="375816"/>
        </p:xfrm>
        <a:graphic>
          <a:graphicData uri="http://schemas.openxmlformats.org/drawingml/2006/table">
            <a:tbl>
              <a:tblPr firstRow="1" bandRow="1">
                <a:tableStyleId>{5C22544A-7EE6-4342-B048-85BDC9FD1C3A}</a:tableStyleId>
              </a:tblPr>
              <a:tblGrid>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solidFill>
                      <a:schemeClr val="accent2"/>
                    </a:solidFill>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3034951055"/>
              </p:ext>
            </p:extLst>
          </p:nvPr>
        </p:nvGraphicFramePr>
        <p:xfrm>
          <a:off x="2495610" y="4076027"/>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681435727"/>
              </p:ext>
            </p:extLst>
          </p:nvPr>
        </p:nvGraphicFramePr>
        <p:xfrm>
          <a:off x="5039844" y="4076027"/>
          <a:ext cx="3912097" cy="365760"/>
        </p:xfrm>
        <a:graphic>
          <a:graphicData uri="http://schemas.openxmlformats.org/drawingml/2006/table">
            <a:tbl>
              <a:tblPr firstRow="1" bandRow="1">
                <a:tableStyleId>{5C22544A-7EE6-4342-B048-85BDC9FD1C3A}</a:tableStyleId>
              </a:tblPr>
              <a:tblGrid>
                <a:gridCol w="558871"/>
                <a:gridCol w="558871"/>
                <a:gridCol w="558871"/>
                <a:gridCol w="558871"/>
                <a:gridCol w="558871"/>
                <a:gridCol w="558871"/>
                <a:gridCol w="558871"/>
              </a:tblGrid>
              <a:tr h="3600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851822776"/>
              </p:ext>
            </p:extLst>
          </p:nvPr>
        </p:nvGraphicFramePr>
        <p:xfrm>
          <a:off x="479386" y="4644726"/>
          <a:ext cx="1584030" cy="375816"/>
        </p:xfrm>
        <a:graphic>
          <a:graphicData uri="http://schemas.openxmlformats.org/drawingml/2006/table">
            <a:tbl>
              <a:tblPr firstRow="1" bandRow="1">
                <a:tableStyleId>{5C22544A-7EE6-4342-B048-85BDC9FD1C3A}</a:tableStyleId>
              </a:tblPr>
              <a:tblGrid>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solidFill>
                      <a:schemeClr val="accent2"/>
                    </a:solidFill>
                  </a:tcP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3390699484"/>
              </p:ext>
            </p:extLst>
          </p:nvPr>
        </p:nvGraphicFramePr>
        <p:xfrm>
          <a:off x="2495610" y="4644726"/>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chemeClr val="accent2"/>
                    </a:solidFill>
                  </a:tcPr>
                </a:tc>
              </a:tr>
            </a:tbl>
          </a:graphicData>
        </a:graphic>
      </p:graphicFrame>
      <p:graphicFrame>
        <p:nvGraphicFramePr>
          <p:cNvPr id="22" name="Table 21"/>
          <p:cNvGraphicFramePr>
            <a:graphicFrameLocks noGrp="1"/>
          </p:cNvGraphicFramePr>
          <p:nvPr>
            <p:extLst>
              <p:ext uri="{D42A27DB-BD31-4B8C-83A1-F6EECF244321}">
                <p14:modId xmlns:p14="http://schemas.microsoft.com/office/powerpoint/2010/main" val="423138175"/>
              </p:ext>
            </p:extLst>
          </p:nvPr>
        </p:nvGraphicFramePr>
        <p:xfrm>
          <a:off x="5039844" y="4644726"/>
          <a:ext cx="3912097" cy="365760"/>
        </p:xfrm>
        <a:graphic>
          <a:graphicData uri="http://schemas.openxmlformats.org/drawingml/2006/table">
            <a:tbl>
              <a:tblPr firstRow="1" bandRow="1">
                <a:tableStyleId>{5C22544A-7EE6-4342-B048-85BDC9FD1C3A}</a:tableStyleId>
              </a:tblPr>
              <a:tblGrid>
                <a:gridCol w="558871"/>
                <a:gridCol w="558871"/>
                <a:gridCol w="558871"/>
                <a:gridCol w="558871"/>
                <a:gridCol w="558871"/>
                <a:gridCol w="558871"/>
                <a:gridCol w="558871"/>
              </a:tblGrid>
              <a:tr h="3600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23" name="Table 22"/>
          <p:cNvGraphicFramePr>
            <a:graphicFrameLocks noGrp="1"/>
          </p:cNvGraphicFramePr>
          <p:nvPr>
            <p:extLst>
              <p:ext uri="{D42A27DB-BD31-4B8C-83A1-F6EECF244321}">
                <p14:modId xmlns:p14="http://schemas.microsoft.com/office/powerpoint/2010/main" val="2608179419"/>
              </p:ext>
            </p:extLst>
          </p:nvPr>
        </p:nvGraphicFramePr>
        <p:xfrm>
          <a:off x="504121" y="5213424"/>
          <a:ext cx="1584030" cy="375816"/>
        </p:xfrm>
        <a:graphic>
          <a:graphicData uri="http://schemas.openxmlformats.org/drawingml/2006/table">
            <a:tbl>
              <a:tblPr firstRow="1" bandRow="1">
                <a:tableStyleId>{5C22544A-7EE6-4342-B048-85BDC9FD1C3A}</a:tableStyleId>
              </a:tblPr>
              <a:tblGrid>
                <a:gridCol w="528010"/>
                <a:gridCol w="528010"/>
                <a:gridCol w="528010"/>
              </a:tblGrid>
              <a:tr h="375816">
                <a:tc>
                  <a:txBody>
                    <a:bodyPr/>
                    <a:lstStyle/>
                    <a:p>
                      <a:pPr algn="ctr"/>
                      <a:endParaRPr lang="en-GB" dirty="0"/>
                    </a:p>
                  </a:txBody>
                  <a:tcPr>
                    <a:solidFill>
                      <a:srgbClr val="7CCFDB"/>
                    </a:solidFill>
                  </a:tcPr>
                </a:tc>
                <a:tc>
                  <a:txBody>
                    <a:bodyPr/>
                    <a:lstStyle/>
                    <a:p>
                      <a:pPr algn="ctr"/>
                      <a:endParaRPr lang="en-GB" dirty="0"/>
                    </a:p>
                  </a:txBody>
                  <a:tcPr>
                    <a:solidFill>
                      <a:srgbClr val="7CCFDB"/>
                    </a:solidFill>
                  </a:tcPr>
                </a:tc>
                <a:tc>
                  <a:txBody>
                    <a:bodyPr/>
                    <a:lstStyle/>
                    <a:p>
                      <a:pPr algn="ctr"/>
                      <a:endParaRPr lang="en-GB" dirty="0"/>
                    </a:p>
                  </a:txBody>
                  <a:tcPr>
                    <a:solidFill>
                      <a:srgbClr val="7CCFDB"/>
                    </a:solidFill>
                  </a:tcPr>
                </a:tc>
              </a:tr>
            </a:tbl>
          </a:graphicData>
        </a:graphic>
      </p:graphicFrame>
      <p:graphicFrame>
        <p:nvGraphicFramePr>
          <p:cNvPr id="24" name="Table 23"/>
          <p:cNvGraphicFramePr>
            <a:graphicFrameLocks noGrp="1"/>
          </p:cNvGraphicFramePr>
          <p:nvPr>
            <p:extLst>
              <p:ext uri="{D42A27DB-BD31-4B8C-83A1-F6EECF244321}">
                <p14:modId xmlns:p14="http://schemas.microsoft.com/office/powerpoint/2010/main" val="2908579863"/>
              </p:ext>
            </p:extLst>
          </p:nvPr>
        </p:nvGraphicFramePr>
        <p:xfrm>
          <a:off x="2520345" y="5213424"/>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chemeClr val="accent2"/>
                    </a:solid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2831445343"/>
              </p:ext>
            </p:extLst>
          </p:nvPr>
        </p:nvGraphicFramePr>
        <p:xfrm>
          <a:off x="5064579" y="5213424"/>
          <a:ext cx="3912097" cy="365760"/>
        </p:xfrm>
        <a:graphic>
          <a:graphicData uri="http://schemas.openxmlformats.org/drawingml/2006/table">
            <a:tbl>
              <a:tblPr firstRow="1" bandRow="1">
                <a:tableStyleId>{5C22544A-7EE6-4342-B048-85BDC9FD1C3A}</a:tableStyleId>
              </a:tblPr>
              <a:tblGrid>
                <a:gridCol w="558871"/>
                <a:gridCol w="558871"/>
                <a:gridCol w="558871"/>
                <a:gridCol w="558871"/>
                <a:gridCol w="558871"/>
                <a:gridCol w="558871"/>
                <a:gridCol w="558871"/>
              </a:tblGrid>
              <a:tr h="3600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solidFill>
                      <a:schemeClr val="accent2"/>
                    </a:solidFill>
                  </a:tcPr>
                </a:tc>
              </a:tr>
            </a:tbl>
          </a:graphicData>
        </a:graphic>
      </p:graphicFrame>
      <p:sp>
        <p:nvSpPr>
          <p:cNvPr id="26" name="Title 1"/>
          <p:cNvSpPr>
            <a:spLocks noGrp="1"/>
          </p:cNvSpPr>
          <p:nvPr>
            <p:ph type="title"/>
          </p:nvPr>
        </p:nvSpPr>
        <p:spPr/>
        <p:txBody>
          <a:bodyPr/>
          <a:lstStyle/>
          <a:p>
            <a:r>
              <a:rPr lang="en-GB" dirty="0" smtClean="0"/>
              <a:t>Merge Sorting</a:t>
            </a:r>
            <a:endParaRPr lang="en-GB" dirty="0"/>
          </a:p>
        </p:txBody>
      </p:sp>
      <p:sp>
        <p:nvSpPr>
          <p:cNvPr id="2" name="TextBox 1"/>
          <p:cNvSpPr txBox="1"/>
          <p:nvPr/>
        </p:nvSpPr>
        <p:spPr>
          <a:xfrm>
            <a:off x="2123728" y="1804473"/>
            <a:ext cx="386644"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or</a:t>
            </a:r>
            <a:endParaRPr lang="en-GB" dirty="0">
              <a:latin typeface="Arial" panose="020B0604020202020204" pitchFamily="34" charset="0"/>
              <a:cs typeface="Arial" panose="020B0604020202020204" pitchFamily="34" charset="0"/>
            </a:endParaRPr>
          </a:p>
        </p:txBody>
      </p:sp>
      <p:sp>
        <p:nvSpPr>
          <p:cNvPr id="27" name="TextBox 26"/>
          <p:cNvSpPr txBox="1"/>
          <p:nvPr/>
        </p:nvSpPr>
        <p:spPr>
          <a:xfrm>
            <a:off x="2123728" y="2367995"/>
            <a:ext cx="386644"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or</a:t>
            </a:r>
            <a:endParaRPr lang="en-GB" dirty="0">
              <a:latin typeface="Arial" panose="020B0604020202020204" pitchFamily="34" charset="0"/>
              <a:cs typeface="Arial" panose="020B0604020202020204" pitchFamily="34" charset="0"/>
            </a:endParaRPr>
          </a:p>
        </p:txBody>
      </p:sp>
      <p:sp>
        <p:nvSpPr>
          <p:cNvPr id="28" name="TextBox 27"/>
          <p:cNvSpPr txBox="1"/>
          <p:nvPr/>
        </p:nvSpPr>
        <p:spPr>
          <a:xfrm>
            <a:off x="2123728" y="2931517"/>
            <a:ext cx="386644"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or</a:t>
            </a:r>
            <a:endParaRPr lang="en-GB" dirty="0">
              <a:latin typeface="Arial" panose="020B0604020202020204" pitchFamily="34" charset="0"/>
              <a:cs typeface="Arial" panose="020B0604020202020204" pitchFamily="34" charset="0"/>
            </a:endParaRPr>
          </a:p>
        </p:txBody>
      </p:sp>
      <p:sp>
        <p:nvSpPr>
          <p:cNvPr id="29" name="TextBox 28"/>
          <p:cNvSpPr txBox="1"/>
          <p:nvPr/>
        </p:nvSpPr>
        <p:spPr>
          <a:xfrm>
            <a:off x="2123728" y="3495039"/>
            <a:ext cx="386644"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or</a:t>
            </a:r>
            <a:endParaRPr lang="en-GB" dirty="0">
              <a:latin typeface="Arial" panose="020B0604020202020204" pitchFamily="34" charset="0"/>
              <a:cs typeface="Arial" panose="020B0604020202020204" pitchFamily="34" charset="0"/>
            </a:endParaRPr>
          </a:p>
        </p:txBody>
      </p:sp>
      <p:sp>
        <p:nvSpPr>
          <p:cNvPr id="30" name="TextBox 29"/>
          <p:cNvSpPr txBox="1"/>
          <p:nvPr/>
        </p:nvSpPr>
        <p:spPr>
          <a:xfrm>
            <a:off x="2123728" y="4058561"/>
            <a:ext cx="386644"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or</a:t>
            </a:r>
            <a:endParaRPr lang="en-GB" dirty="0">
              <a:latin typeface="Arial" panose="020B0604020202020204" pitchFamily="34" charset="0"/>
              <a:cs typeface="Arial" panose="020B0604020202020204" pitchFamily="34" charset="0"/>
            </a:endParaRPr>
          </a:p>
        </p:txBody>
      </p:sp>
      <p:sp>
        <p:nvSpPr>
          <p:cNvPr id="31" name="TextBox 30"/>
          <p:cNvSpPr txBox="1"/>
          <p:nvPr/>
        </p:nvSpPr>
        <p:spPr>
          <a:xfrm>
            <a:off x="2123728" y="4622083"/>
            <a:ext cx="386644"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or</a:t>
            </a:r>
            <a:endParaRPr lang="en-GB" dirty="0">
              <a:latin typeface="Arial" panose="020B0604020202020204" pitchFamily="34" charset="0"/>
              <a:cs typeface="Arial" panose="020B0604020202020204" pitchFamily="34" charset="0"/>
            </a:endParaRPr>
          </a:p>
        </p:txBody>
      </p:sp>
      <p:sp>
        <p:nvSpPr>
          <p:cNvPr id="32" name="TextBox 31"/>
          <p:cNvSpPr txBox="1"/>
          <p:nvPr/>
        </p:nvSpPr>
        <p:spPr>
          <a:xfrm>
            <a:off x="2123728" y="5185607"/>
            <a:ext cx="386644" cy="369332"/>
          </a:xfrm>
          <a:prstGeom prst="rect">
            <a:avLst/>
          </a:prstGeom>
          <a:noFill/>
        </p:spPr>
        <p:txBody>
          <a:bodyPr wrap="none" rtlCol="0">
            <a:spAutoFit/>
          </a:bodyPr>
          <a:lstStyle/>
          <a:p>
            <a:r>
              <a:rPr lang="en-GB" dirty="0" smtClean="0">
                <a:latin typeface="Arial" panose="020B0604020202020204" pitchFamily="34" charset="0"/>
                <a:cs typeface="Arial" panose="020B0604020202020204" pitchFamily="34" charset="0"/>
              </a:rPr>
              <a:t>or</a:t>
            </a:r>
            <a:endParaRPr lang="en-GB" dirty="0">
              <a:latin typeface="Arial" panose="020B0604020202020204" pitchFamily="34" charset="0"/>
              <a:cs typeface="Arial" panose="020B0604020202020204" pitchFamily="34" charset="0"/>
            </a:endParaRPr>
          </a:p>
        </p:txBody>
      </p:sp>
      <p:sp>
        <p:nvSpPr>
          <p:cNvPr id="33" name="TextBox 32"/>
          <p:cNvSpPr txBox="1"/>
          <p:nvPr/>
        </p:nvSpPr>
        <p:spPr>
          <a:xfrm>
            <a:off x="4644008" y="1818600"/>
            <a:ext cx="410690" cy="369332"/>
          </a:xfrm>
          <a:prstGeom prst="rect">
            <a:avLst/>
          </a:prstGeom>
          <a:noFill/>
        </p:spPr>
        <p:txBody>
          <a:bodyPr wrap="none" rtlCol="0">
            <a:spAutoFit/>
          </a:bodyPr>
          <a:lstStyle/>
          <a:p>
            <a:r>
              <a:rPr lang="en-GB" dirty="0" smtClean="0">
                <a:sym typeface="Wingdings" panose="05000000000000000000" pitchFamily="2" charset="2"/>
              </a:rPr>
              <a:t></a:t>
            </a:r>
            <a:endParaRPr lang="en-GB" dirty="0"/>
          </a:p>
        </p:txBody>
      </p:sp>
      <p:sp>
        <p:nvSpPr>
          <p:cNvPr id="34" name="TextBox 33"/>
          <p:cNvSpPr txBox="1"/>
          <p:nvPr/>
        </p:nvSpPr>
        <p:spPr>
          <a:xfrm>
            <a:off x="4644008" y="2385485"/>
            <a:ext cx="410690" cy="369332"/>
          </a:xfrm>
          <a:prstGeom prst="rect">
            <a:avLst/>
          </a:prstGeom>
          <a:noFill/>
        </p:spPr>
        <p:txBody>
          <a:bodyPr wrap="none" rtlCol="0">
            <a:spAutoFit/>
          </a:bodyPr>
          <a:lstStyle/>
          <a:p>
            <a:r>
              <a:rPr lang="en-GB" dirty="0" smtClean="0">
                <a:sym typeface="Wingdings" panose="05000000000000000000" pitchFamily="2" charset="2"/>
              </a:rPr>
              <a:t></a:t>
            </a:r>
            <a:endParaRPr lang="en-GB" dirty="0"/>
          </a:p>
        </p:txBody>
      </p:sp>
      <p:sp>
        <p:nvSpPr>
          <p:cNvPr id="35" name="TextBox 34"/>
          <p:cNvSpPr txBox="1"/>
          <p:nvPr/>
        </p:nvSpPr>
        <p:spPr>
          <a:xfrm>
            <a:off x="4644008" y="2952370"/>
            <a:ext cx="410690" cy="369332"/>
          </a:xfrm>
          <a:prstGeom prst="rect">
            <a:avLst/>
          </a:prstGeom>
          <a:noFill/>
        </p:spPr>
        <p:txBody>
          <a:bodyPr wrap="none" rtlCol="0">
            <a:spAutoFit/>
          </a:bodyPr>
          <a:lstStyle/>
          <a:p>
            <a:r>
              <a:rPr lang="en-GB" dirty="0">
                <a:sym typeface="Wingdings" panose="05000000000000000000" pitchFamily="2" charset="2"/>
              </a:rPr>
              <a:t></a:t>
            </a:r>
            <a:endParaRPr lang="en-GB" dirty="0"/>
          </a:p>
        </p:txBody>
      </p:sp>
      <p:sp>
        <p:nvSpPr>
          <p:cNvPr id="36" name="TextBox 35"/>
          <p:cNvSpPr txBox="1"/>
          <p:nvPr/>
        </p:nvSpPr>
        <p:spPr>
          <a:xfrm>
            <a:off x="4644008" y="3519255"/>
            <a:ext cx="410690" cy="369332"/>
          </a:xfrm>
          <a:prstGeom prst="rect">
            <a:avLst/>
          </a:prstGeom>
          <a:noFill/>
        </p:spPr>
        <p:txBody>
          <a:bodyPr wrap="none" rtlCol="0">
            <a:spAutoFit/>
          </a:bodyPr>
          <a:lstStyle/>
          <a:p>
            <a:r>
              <a:rPr lang="en-GB" dirty="0" smtClean="0">
                <a:sym typeface="Wingdings" panose="05000000000000000000" pitchFamily="2" charset="2"/>
              </a:rPr>
              <a:t></a:t>
            </a:r>
            <a:endParaRPr lang="en-GB" dirty="0"/>
          </a:p>
        </p:txBody>
      </p:sp>
      <p:sp>
        <p:nvSpPr>
          <p:cNvPr id="38" name="TextBox 37"/>
          <p:cNvSpPr txBox="1"/>
          <p:nvPr/>
        </p:nvSpPr>
        <p:spPr>
          <a:xfrm>
            <a:off x="4644008" y="4653025"/>
            <a:ext cx="410690" cy="369332"/>
          </a:xfrm>
          <a:prstGeom prst="rect">
            <a:avLst/>
          </a:prstGeom>
          <a:noFill/>
        </p:spPr>
        <p:txBody>
          <a:bodyPr wrap="none" rtlCol="0">
            <a:spAutoFit/>
          </a:bodyPr>
          <a:lstStyle/>
          <a:p>
            <a:r>
              <a:rPr lang="en-GB" dirty="0" smtClean="0">
                <a:sym typeface="Wingdings" panose="05000000000000000000" pitchFamily="2" charset="2"/>
              </a:rPr>
              <a:t></a:t>
            </a:r>
            <a:endParaRPr lang="en-GB" dirty="0"/>
          </a:p>
        </p:txBody>
      </p:sp>
      <p:sp>
        <p:nvSpPr>
          <p:cNvPr id="39" name="TextBox 38"/>
          <p:cNvSpPr txBox="1"/>
          <p:nvPr/>
        </p:nvSpPr>
        <p:spPr>
          <a:xfrm>
            <a:off x="4644008" y="5219908"/>
            <a:ext cx="410690" cy="369332"/>
          </a:xfrm>
          <a:prstGeom prst="rect">
            <a:avLst/>
          </a:prstGeom>
          <a:noFill/>
        </p:spPr>
        <p:txBody>
          <a:bodyPr wrap="none" rtlCol="0">
            <a:spAutoFit/>
          </a:bodyPr>
          <a:lstStyle/>
          <a:p>
            <a:r>
              <a:rPr lang="en-GB" dirty="0" smtClean="0">
                <a:sym typeface="Wingdings" panose="05000000000000000000" pitchFamily="2" charset="2"/>
              </a:rPr>
              <a:t></a:t>
            </a:r>
            <a:endParaRPr lang="en-GB" dirty="0"/>
          </a:p>
        </p:txBody>
      </p:sp>
      <p:sp>
        <p:nvSpPr>
          <p:cNvPr id="3" name="Rectangle 2"/>
          <p:cNvSpPr/>
          <p:nvPr/>
        </p:nvSpPr>
        <p:spPr>
          <a:xfrm>
            <a:off x="4644008" y="4086140"/>
            <a:ext cx="410690" cy="369332"/>
          </a:xfrm>
          <a:prstGeom prst="rect">
            <a:avLst/>
          </a:prstGeom>
        </p:spPr>
        <p:txBody>
          <a:bodyPr wrap="none">
            <a:spAutoFit/>
          </a:bodyPr>
          <a:lstStyle/>
          <a:p>
            <a:r>
              <a:rPr lang="en-GB" dirty="0">
                <a:sym typeface="Wingdings" panose="05000000000000000000" pitchFamily="2" charset="2"/>
              </a:rPr>
              <a:t></a:t>
            </a:r>
            <a:endParaRPr lang="en-GB" dirty="0"/>
          </a:p>
        </p:txBody>
      </p:sp>
    </p:spTree>
    <p:extLst>
      <p:ext uri="{BB962C8B-B14F-4D97-AF65-F5344CB8AC3E}">
        <p14:creationId xmlns:p14="http://schemas.microsoft.com/office/powerpoint/2010/main" val="201525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1"/>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3"/>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1</a:t>
            </a:r>
            <a:endParaRPr lang="en-GB" dirty="0"/>
          </a:p>
        </p:txBody>
      </p:sp>
      <p:sp>
        <p:nvSpPr>
          <p:cNvPr id="3" name="Text Placeholder 2"/>
          <p:cNvSpPr>
            <a:spLocks noGrp="1"/>
          </p:cNvSpPr>
          <p:nvPr>
            <p:ph idx="1"/>
          </p:nvPr>
        </p:nvSpPr>
        <p:spPr/>
        <p:txBody>
          <a:bodyPr>
            <a:normAutofit/>
          </a:bodyPr>
          <a:lstStyle/>
          <a:p>
            <a:r>
              <a:rPr lang="en-GB" dirty="0" smtClean="0"/>
              <a:t>Work in pairs to merge the two lists:</a:t>
            </a:r>
          </a:p>
          <a:p>
            <a:endParaRPr lang="en-GB" dirty="0"/>
          </a:p>
          <a:p>
            <a:pPr marL="0" indent="0">
              <a:buNone/>
            </a:pPr>
            <a:endParaRPr lang="en-GB" dirty="0"/>
          </a:p>
          <a:p>
            <a:r>
              <a:rPr lang="en-GB" dirty="0" smtClean="0"/>
              <a:t>Show each step of the process.</a:t>
            </a:r>
          </a:p>
          <a:p>
            <a:r>
              <a:rPr lang="en-GB" dirty="0" smtClean="0"/>
              <a:t>If you have two values the same, add one (it doesn’t matter from which list), and then add the second.</a:t>
            </a:r>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935519886"/>
              </p:ext>
            </p:extLst>
          </p:nvPr>
        </p:nvGraphicFramePr>
        <p:xfrm>
          <a:off x="971600" y="2348880"/>
          <a:ext cx="2356070" cy="375816"/>
        </p:xfrm>
        <a:graphic>
          <a:graphicData uri="http://schemas.openxmlformats.org/drawingml/2006/table">
            <a:tbl>
              <a:tblPr firstRow="1" bandRow="1">
                <a:tableStyleId>{5C22544A-7EE6-4342-B048-85BDC9FD1C3A}</a:tableStyleId>
              </a:tblPr>
              <a:tblGrid>
                <a:gridCol w="471214"/>
                <a:gridCol w="471214"/>
                <a:gridCol w="471214"/>
                <a:gridCol w="471214"/>
                <a:gridCol w="471214"/>
              </a:tblGrid>
              <a:tr h="375816">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45294030"/>
              </p:ext>
            </p:extLst>
          </p:nvPr>
        </p:nvGraphicFramePr>
        <p:xfrm>
          <a:off x="4644008" y="2348880"/>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spTree>
    <p:extLst>
      <p:ext uri="{BB962C8B-B14F-4D97-AF65-F5344CB8AC3E}">
        <p14:creationId xmlns:p14="http://schemas.microsoft.com/office/powerpoint/2010/main" val="1010630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1 Answer</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875296925"/>
              </p:ext>
            </p:extLst>
          </p:nvPr>
        </p:nvGraphicFramePr>
        <p:xfrm>
          <a:off x="251520" y="1441718"/>
          <a:ext cx="2356070" cy="375816"/>
        </p:xfrm>
        <a:graphic>
          <a:graphicData uri="http://schemas.openxmlformats.org/drawingml/2006/table">
            <a:tbl>
              <a:tblPr firstRow="1" bandRow="1">
                <a:tableStyleId>{5C22544A-7EE6-4342-B048-85BDC9FD1C3A}</a:tableStyleId>
              </a:tblPr>
              <a:tblGrid>
                <a:gridCol w="471214"/>
                <a:gridCol w="471214"/>
                <a:gridCol w="471214"/>
                <a:gridCol w="471214"/>
                <a:gridCol w="471214"/>
              </a:tblGrid>
              <a:tr h="375816">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192630724"/>
              </p:ext>
            </p:extLst>
          </p:nvPr>
        </p:nvGraphicFramePr>
        <p:xfrm>
          <a:off x="2771800" y="1441718"/>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050847759"/>
              </p:ext>
            </p:extLst>
          </p:nvPr>
        </p:nvGraphicFramePr>
        <p:xfrm>
          <a:off x="3995936" y="1988840"/>
          <a:ext cx="4536504" cy="365760"/>
        </p:xfrm>
        <a:graphic>
          <a:graphicData uri="http://schemas.openxmlformats.org/drawingml/2006/table">
            <a:tbl>
              <a:tblPr firstRow="1" bandRow="1">
                <a:tableStyleId>{5C22544A-7EE6-4342-B048-85BDC9FD1C3A}</a:tableStyleId>
              </a:tblPr>
              <a:tblGrid>
                <a:gridCol w="504056"/>
                <a:gridCol w="504056"/>
                <a:gridCol w="504056"/>
                <a:gridCol w="504056"/>
                <a:gridCol w="504056"/>
                <a:gridCol w="504056"/>
                <a:gridCol w="504056"/>
                <a:gridCol w="504056"/>
                <a:gridCol w="504056"/>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737571121"/>
              </p:ext>
            </p:extLst>
          </p:nvPr>
        </p:nvGraphicFramePr>
        <p:xfrm>
          <a:off x="251520" y="2555379"/>
          <a:ext cx="2356070" cy="375816"/>
        </p:xfrm>
        <a:graphic>
          <a:graphicData uri="http://schemas.openxmlformats.org/drawingml/2006/table">
            <a:tbl>
              <a:tblPr firstRow="1" bandRow="1">
                <a:tableStyleId>{5C22544A-7EE6-4342-B048-85BDC9FD1C3A}</a:tableStyleId>
              </a:tblPr>
              <a:tblGrid>
                <a:gridCol w="471214"/>
                <a:gridCol w="471214"/>
                <a:gridCol w="471214"/>
                <a:gridCol w="471214"/>
                <a:gridCol w="471214"/>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077798522"/>
              </p:ext>
            </p:extLst>
          </p:nvPr>
        </p:nvGraphicFramePr>
        <p:xfrm>
          <a:off x="2771800" y="2554937"/>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t>6</a:t>
                      </a:r>
                      <a:endParaRPr lang="en-GB" dirty="0"/>
                    </a:p>
                  </a:txBody>
                  <a:tcPr>
                    <a:solidFill>
                      <a:srgbClr val="7CCFDB"/>
                    </a:solidFill>
                  </a:tcPr>
                </a:tc>
                <a:tc>
                  <a:txBody>
                    <a:bodyPr/>
                    <a:lstStyle/>
                    <a:p>
                      <a:pPr algn="ctr"/>
                      <a:r>
                        <a:rPr lang="en-GB" dirty="0" smtClean="0"/>
                        <a:t>8</a:t>
                      </a:r>
                      <a:endParaRPr lang="en-GB" dirty="0"/>
                    </a:p>
                  </a:txBody>
                  <a:tcPr>
                    <a:solidFill>
                      <a:srgbClr val="7CCFDB"/>
                    </a:solidFill>
                  </a:tcPr>
                </a:tc>
                <a:tc>
                  <a:txBody>
                    <a:bodyPr/>
                    <a:lstStyle/>
                    <a:p>
                      <a:pPr algn="ctr"/>
                      <a:r>
                        <a:rPr lang="en-GB" dirty="0" smtClean="0"/>
                        <a:t>13</a:t>
                      </a:r>
                      <a:endParaRPr lang="en-GB" dirty="0"/>
                    </a:p>
                  </a:txBody>
                  <a:tcPr>
                    <a:solidFill>
                      <a:srgbClr val="7CCFDB"/>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063654511"/>
              </p:ext>
            </p:extLst>
          </p:nvPr>
        </p:nvGraphicFramePr>
        <p:xfrm>
          <a:off x="3995936" y="3115059"/>
          <a:ext cx="4536504" cy="365760"/>
        </p:xfrm>
        <a:graphic>
          <a:graphicData uri="http://schemas.openxmlformats.org/drawingml/2006/table">
            <a:tbl>
              <a:tblPr firstRow="1" bandRow="1">
                <a:tableStyleId>{5C22544A-7EE6-4342-B048-85BDC9FD1C3A}</a:tableStyleId>
              </a:tblPr>
              <a:tblGrid>
                <a:gridCol w="504056"/>
                <a:gridCol w="504056"/>
                <a:gridCol w="504056"/>
                <a:gridCol w="504056"/>
                <a:gridCol w="504056"/>
                <a:gridCol w="504056"/>
                <a:gridCol w="504056"/>
                <a:gridCol w="504056"/>
                <a:gridCol w="504056"/>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443919707"/>
              </p:ext>
            </p:extLst>
          </p:nvPr>
        </p:nvGraphicFramePr>
        <p:xfrm>
          <a:off x="251520" y="3667249"/>
          <a:ext cx="2356070" cy="375816"/>
        </p:xfrm>
        <a:graphic>
          <a:graphicData uri="http://schemas.openxmlformats.org/drawingml/2006/table">
            <a:tbl>
              <a:tblPr firstRow="1" bandRow="1">
                <a:tableStyleId>{5C22544A-7EE6-4342-B048-85BDC9FD1C3A}</a:tableStyleId>
              </a:tblPr>
              <a:tblGrid>
                <a:gridCol w="471214"/>
                <a:gridCol w="471214"/>
                <a:gridCol w="471214"/>
                <a:gridCol w="471214"/>
                <a:gridCol w="471214"/>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1614697961"/>
              </p:ext>
            </p:extLst>
          </p:nvPr>
        </p:nvGraphicFramePr>
        <p:xfrm>
          <a:off x="2771800" y="3668156"/>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774204000"/>
              </p:ext>
            </p:extLst>
          </p:nvPr>
        </p:nvGraphicFramePr>
        <p:xfrm>
          <a:off x="3995936" y="4241278"/>
          <a:ext cx="4536504" cy="365760"/>
        </p:xfrm>
        <a:graphic>
          <a:graphicData uri="http://schemas.openxmlformats.org/drawingml/2006/table">
            <a:tbl>
              <a:tblPr firstRow="1" bandRow="1">
                <a:tableStyleId>{5C22544A-7EE6-4342-B048-85BDC9FD1C3A}</a:tableStyleId>
              </a:tblPr>
              <a:tblGrid>
                <a:gridCol w="504056"/>
                <a:gridCol w="504056"/>
                <a:gridCol w="504056"/>
                <a:gridCol w="504056"/>
                <a:gridCol w="504056"/>
                <a:gridCol w="504056"/>
                <a:gridCol w="504056"/>
                <a:gridCol w="504056"/>
                <a:gridCol w="504056"/>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840851718"/>
              </p:ext>
            </p:extLst>
          </p:nvPr>
        </p:nvGraphicFramePr>
        <p:xfrm>
          <a:off x="251520" y="4782294"/>
          <a:ext cx="2356070" cy="375816"/>
        </p:xfrm>
        <a:graphic>
          <a:graphicData uri="http://schemas.openxmlformats.org/drawingml/2006/table">
            <a:tbl>
              <a:tblPr firstRow="1" bandRow="1">
                <a:tableStyleId>{5C22544A-7EE6-4342-B048-85BDC9FD1C3A}</a:tableStyleId>
              </a:tblPr>
              <a:tblGrid>
                <a:gridCol w="471214"/>
                <a:gridCol w="471214"/>
                <a:gridCol w="471214"/>
                <a:gridCol w="471214"/>
                <a:gridCol w="471214"/>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11</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140439732"/>
              </p:ext>
            </p:extLst>
          </p:nvPr>
        </p:nvGraphicFramePr>
        <p:xfrm>
          <a:off x="2771800" y="4781376"/>
          <a:ext cx="2112040" cy="375816"/>
        </p:xfrm>
        <a:graphic>
          <a:graphicData uri="http://schemas.openxmlformats.org/drawingml/2006/table">
            <a:tbl>
              <a:tblPr firstRow="1" bandRow="1">
                <a:tableStyleId>{5C22544A-7EE6-4342-B048-85BDC9FD1C3A}</a:tableStyleId>
              </a:tblPr>
              <a:tblGrid>
                <a:gridCol w="528010"/>
                <a:gridCol w="528010"/>
                <a:gridCol w="528010"/>
                <a:gridCol w="528010"/>
              </a:tblGrid>
              <a:tr h="375816">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4243046785"/>
              </p:ext>
            </p:extLst>
          </p:nvPr>
        </p:nvGraphicFramePr>
        <p:xfrm>
          <a:off x="3995936" y="5367496"/>
          <a:ext cx="4536504" cy="365760"/>
        </p:xfrm>
        <a:graphic>
          <a:graphicData uri="http://schemas.openxmlformats.org/drawingml/2006/table">
            <a:tbl>
              <a:tblPr firstRow="1" bandRow="1">
                <a:tableStyleId>{5C22544A-7EE6-4342-B048-85BDC9FD1C3A}</a:tableStyleId>
              </a:tblPr>
              <a:tblGrid>
                <a:gridCol w="504056"/>
                <a:gridCol w="504056"/>
                <a:gridCol w="504056"/>
                <a:gridCol w="504056"/>
                <a:gridCol w="504056"/>
                <a:gridCol w="504056"/>
                <a:gridCol w="504056"/>
                <a:gridCol w="504056"/>
                <a:gridCol w="504056"/>
              </a:tblGrid>
              <a:tr h="3600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endParaRPr lang="en-GB" dirty="0">
                        <a:latin typeface="Arial" panose="020B0604020202020204" pitchFamily="34" charset="0"/>
                        <a:cs typeface="Arial" panose="020B0604020202020204" pitchFamily="34" charset="0"/>
                      </a:endParaRPr>
                    </a:p>
                  </a:txBody>
                  <a:tcPr>
                    <a:solidFill>
                      <a:srgbClr val="7CCFDB"/>
                    </a:solidFill>
                  </a:tcPr>
                </a:tc>
              </a:tr>
            </a:tbl>
          </a:graphicData>
        </a:graphic>
      </p:graphicFrame>
    </p:spTree>
    <p:extLst>
      <p:ext uri="{BB962C8B-B14F-4D97-AF65-F5344CB8AC3E}">
        <p14:creationId xmlns:p14="http://schemas.microsoft.com/office/powerpoint/2010/main" val="2781663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492</TotalTime>
  <Words>863</Words>
  <Application>Microsoft Office PowerPoint</Application>
  <PresentationFormat>On-screen Show (4:3)</PresentationFormat>
  <Paragraphs>348</Paragraphs>
  <Slides>18</Slides>
  <Notes>2</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1_Custom Design</vt:lpstr>
      <vt:lpstr>Custom Design</vt:lpstr>
      <vt:lpstr>2_Custom Design</vt:lpstr>
      <vt:lpstr>Unit 2.1 – Algorithms  Lesson 4 – Merge Sort</vt:lpstr>
      <vt:lpstr>Big Picture</vt:lpstr>
      <vt:lpstr>Learning Objectives</vt:lpstr>
      <vt:lpstr>Engagement Activity</vt:lpstr>
      <vt:lpstr>Key Words</vt:lpstr>
      <vt:lpstr>Merging Lists</vt:lpstr>
      <vt:lpstr>Merge Sorting</vt:lpstr>
      <vt:lpstr>Activity 1</vt:lpstr>
      <vt:lpstr>Activity 1 Answer</vt:lpstr>
      <vt:lpstr>Activity 1 Answer</vt:lpstr>
      <vt:lpstr>Merge Sort</vt:lpstr>
      <vt:lpstr>Merge Sort</vt:lpstr>
      <vt:lpstr>Activity 2</vt:lpstr>
      <vt:lpstr>Activity 3</vt:lpstr>
      <vt:lpstr>Activity 3 - Answer</vt:lpstr>
      <vt:lpstr>Activity 4</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(9-1) Computer Science Algorithms - Merge Sort</dc:title>
  <dc:creator>OCR</dc:creator>
  <cp:keywords>GCSE (9-1) Computer Science, Algorithms, Merge Sort</cp:keywords>
  <cp:lastModifiedBy>Suzette Green</cp:lastModifiedBy>
  <cp:revision>44</cp:revision>
  <dcterms:created xsi:type="dcterms:W3CDTF">2015-10-07T12:54:48Z</dcterms:created>
  <dcterms:modified xsi:type="dcterms:W3CDTF">2016-04-08T10:40:47Z</dcterms:modified>
</cp:coreProperties>
</file>